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92"/>
  </p:notesMasterIdLst>
  <p:sldIdLst>
    <p:sldId id="256" r:id="rId2"/>
    <p:sldId id="257" r:id="rId3"/>
    <p:sldId id="328" r:id="rId4"/>
    <p:sldId id="338" r:id="rId5"/>
    <p:sldId id="333" r:id="rId6"/>
    <p:sldId id="258" r:id="rId7"/>
    <p:sldId id="332" r:id="rId8"/>
    <p:sldId id="259" r:id="rId9"/>
    <p:sldId id="260" r:id="rId10"/>
    <p:sldId id="331" r:id="rId11"/>
    <p:sldId id="261" r:id="rId12"/>
    <p:sldId id="262" r:id="rId13"/>
    <p:sldId id="263" r:id="rId14"/>
    <p:sldId id="264" r:id="rId15"/>
    <p:sldId id="330" r:id="rId16"/>
    <p:sldId id="265" r:id="rId17"/>
    <p:sldId id="266" r:id="rId18"/>
    <p:sldId id="267" r:id="rId19"/>
    <p:sldId id="334" r:id="rId20"/>
    <p:sldId id="270" r:id="rId21"/>
    <p:sldId id="269" r:id="rId22"/>
    <p:sldId id="339" r:id="rId23"/>
    <p:sldId id="268" r:id="rId24"/>
    <p:sldId id="274" r:id="rId25"/>
    <p:sldId id="273" r:id="rId26"/>
    <p:sldId id="272" r:id="rId27"/>
    <p:sldId id="271" r:id="rId28"/>
    <p:sldId id="275" r:id="rId29"/>
    <p:sldId id="329" r:id="rId30"/>
    <p:sldId id="342" r:id="rId31"/>
    <p:sldId id="343" r:id="rId32"/>
    <p:sldId id="344" r:id="rId33"/>
    <p:sldId id="355" r:id="rId34"/>
    <p:sldId id="345" r:id="rId35"/>
    <p:sldId id="346" r:id="rId36"/>
    <p:sldId id="357" r:id="rId37"/>
    <p:sldId id="347" r:id="rId38"/>
    <p:sldId id="348" r:id="rId39"/>
    <p:sldId id="349" r:id="rId40"/>
    <p:sldId id="350" r:id="rId41"/>
    <p:sldId id="356" r:id="rId42"/>
    <p:sldId id="351" r:id="rId43"/>
    <p:sldId id="352" r:id="rId44"/>
    <p:sldId id="353" r:id="rId45"/>
    <p:sldId id="354" r:id="rId46"/>
    <p:sldId id="358" r:id="rId47"/>
    <p:sldId id="276" r:id="rId48"/>
    <p:sldId id="336" r:id="rId49"/>
    <p:sldId id="282" r:id="rId50"/>
    <p:sldId id="281" r:id="rId51"/>
    <p:sldId id="340" r:id="rId52"/>
    <p:sldId id="280" r:id="rId53"/>
    <p:sldId id="279" r:id="rId54"/>
    <p:sldId id="278" r:id="rId55"/>
    <p:sldId id="284" r:id="rId56"/>
    <p:sldId id="285" r:id="rId57"/>
    <p:sldId id="286" r:id="rId58"/>
    <p:sldId id="287" r:id="rId59"/>
    <p:sldId id="341" r:id="rId60"/>
    <p:sldId id="288" r:id="rId61"/>
    <p:sldId id="289" r:id="rId62"/>
    <p:sldId id="290" r:id="rId63"/>
    <p:sldId id="293" r:id="rId64"/>
    <p:sldId id="295" r:id="rId65"/>
    <p:sldId id="298" r:id="rId66"/>
    <p:sldId id="297" r:id="rId67"/>
    <p:sldId id="296" r:id="rId68"/>
    <p:sldId id="294" r:id="rId69"/>
    <p:sldId id="292" r:id="rId70"/>
    <p:sldId id="291" r:id="rId71"/>
    <p:sldId id="301" r:id="rId72"/>
    <p:sldId id="302" r:id="rId73"/>
    <p:sldId id="303" r:id="rId74"/>
    <p:sldId id="300" r:id="rId75"/>
    <p:sldId id="306" r:id="rId76"/>
    <p:sldId id="299" r:id="rId77"/>
    <p:sldId id="307" r:id="rId78"/>
    <p:sldId id="305" r:id="rId79"/>
    <p:sldId id="304" r:id="rId80"/>
    <p:sldId id="308" r:id="rId81"/>
    <p:sldId id="309" r:id="rId82"/>
    <p:sldId id="313" r:id="rId83"/>
    <p:sldId id="314" r:id="rId84"/>
    <p:sldId id="312" r:id="rId85"/>
    <p:sldId id="311" r:id="rId86"/>
    <p:sldId id="310" r:id="rId87"/>
    <p:sldId id="315" r:id="rId88"/>
    <p:sldId id="316" r:id="rId89"/>
    <p:sldId id="317" r:id="rId90"/>
    <p:sldId id="318"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5B740F-5478-4DBA-9E17-9707D07D79B8}" v="512" dt="2025-09-11T10:08:25.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41" autoAdjust="0"/>
  </p:normalViewPr>
  <p:slideViewPr>
    <p:cSldViewPr snapToGrid="0">
      <p:cViewPr varScale="1">
        <p:scale>
          <a:sx n="82" d="100"/>
          <a:sy n="82" d="100"/>
        </p:scale>
        <p:origin x="557" y="72"/>
      </p:cViewPr>
      <p:guideLst/>
    </p:cSldViewPr>
  </p:slideViewPr>
  <p:outlineViewPr>
    <p:cViewPr>
      <p:scale>
        <a:sx n="33" d="100"/>
        <a:sy n="33" d="100"/>
      </p:scale>
      <p:origin x="0" y="-2246"/>
    </p:cViewPr>
  </p:outlineViewPr>
  <p:notesTextViewPr>
    <p:cViewPr>
      <p:scale>
        <a:sx n="1" d="1"/>
        <a:sy n="1" d="1"/>
      </p:scale>
      <p:origin x="0" y="0"/>
    </p:cViewPr>
  </p:notesTextViewPr>
  <p:sorterViewPr>
    <p:cViewPr>
      <p:scale>
        <a:sx n="100" d="100"/>
        <a:sy n="100" d="100"/>
      </p:scale>
      <p:origin x="0" y="-629"/>
    </p:cViewPr>
  </p:sorterViewPr>
  <p:notesViewPr>
    <p:cSldViewPr snapToGrid="0">
      <p:cViewPr varScale="1">
        <p:scale>
          <a:sx n="62" d="100"/>
          <a:sy n="62" d="100"/>
        </p:scale>
        <p:origin x="2117"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4F762B-FB59-4223-A4C1-AC35643FFF94}" type="datetimeFigureOut">
              <a:rPr lang="en-IN" smtClean="0"/>
              <a:t>23-11-2025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AFA24-D6AA-4127-B9AC-FEDF1DCEDBEE}" type="slidenum">
              <a:rPr lang="en-IN" smtClean="0"/>
              <a:t>‹#›</a:t>
            </a:fld>
            <a:endParaRPr lang="en-IN"/>
          </a:p>
        </p:txBody>
      </p:sp>
    </p:spTree>
    <p:extLst>
      <p:ext uri="{BB962C8B-B14F-4D97-AF65-F5344CB8AC3E}">
        <p14:creationId xmlns:p14="http://schemas.microsoft.com/office/powerpoint/2010/main" val="226009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E4AFA24-D6AA-4127-B9AC-FEDF1DCEDBEE}" type="slidenum">
              <a:rPr lang="en-IN" smtClean="0"/>
              <a:t>2</a:t>
            </a:fld>
            <a:endParaRPr lang="en-IN"/>
          </a:p>
        </p:txBody>
      </p:sp>
    </p:spTree>
    <p:extLst>
      <p:ext uri="{BB962C8B-B14F-4D97-AF65-F5344CB8AC3E}">
        <p14:creationId xmlns:p14="http://schemas.microsoft.com/office/powerpoint/2010/main" val="3684122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E4AFA24-D6AA-4127-B9AC-FEDF1DCEDBEE}" type="slidenum">
              <a:rPr lang="en-IN" smtClean="0"/>
              <a:t>5</a:t>
            </a:fld>
            <a:endParaRPr lang="en-IN"/>
          </a:p>
        </p:txBody>
      </p:sp>
    </p:spTree>
    <p:extLst>
      <p:ext uri="{BB962C8B-B14F-4D97-AF65-F5344CB8AC3E}">
        <p14:creationId xmlns:p14="http://schemas.microsoft.com/office/powerpoint/2010/main" val="168426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E4AFA24-D6AA-4127-B9AC-FEDF1DCEDBEE}" type="slidenum">
              <a:rPr lang="en-IN" smtClean="0"/>
              <a:t>14</a:t>
            </a:fld>
            <a:endParaRPr lang="en-IN"/>
          </a:p>
        </p:txBody>
      </p:sp>
    </p:spTree>
    <p:extLst>
      <p:ext uri="{BB962C8B-B14F-4D97-AF65-F5344CB8AC3E}">
        <p14:creationId xmlns:p14="http://schemas.microsoft.com/office/powerpoint/2010/main" val="422573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E4AFA24-D6AA-4127-B9AC-FEDF1DCEDBEE}" type="slidenum">
              <a:rPr lang="en-IN" smtClean="0"/>
              <a:t>16</a:t>
            </a:fld>
            <a:endParaRPr lang="en-IN"/>
          </a:p>
        </p:txBody>
      </p:sp>
    </p:spTree>
    <p:extLst>
      <p:ext uri="{BB962C8B-B14F-4D97-AF65-F5344CB8AC3E}">
        <p14:creationId xmlns:p14="http://schemas.microsoft.com/office/powerpoint/2010/main" val="798932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13FAF53-9424-4B98-AC85-C009E95486F2}" type="datetimeFigureOut">
              <a:rPr lang="en-IN" smtClean="0"/>
              <a:t>23-11-2025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51E9B5-2C1D-422C-9413-CD2A428406A1}" type="slidenum">
              <a:rPr lang="en-IN" smtClean="0"/>
              <a:t>‹#›</a:t>
            </a:fld>
            <a:endParaRPr lang="en-IN"/>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0736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3FAF53-9424-4B98-AC85-C009E95486F2}" type="datetimeFigureOut">
              <a:rPr lang="en-IN" smtClean="0"/>
              <a:t>23-11-2025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51E9B5-2C1D-422C-9413-CD2A428406A1}" type="slidenum">
              <a:rPr lang="en-IN" smtClean="0"/>
              <a:t>‹#›</a:t>
            </a:fld>
            <a:endParaRPr lang="en-IN"/>
          </a:p>
        </p:txBody>
      </p:sp>
    </p:spTree>
    <p:extLst>
      <p:ext uri="{BB962C8B-B14F-4D97-AF65-F5344CB8AC3E}">
        <p14:creationId xmlns:p14="http://schemas.microsoft.com/office/powerpoint/2010/main" val="429122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3FAF53-9424-4B98-AC85-C009E95486F2}" type="datetimeFigureOut">
              <a:rPr lang="en-IN" smtClean="0"/>
              <a:t>23-11-2025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51E9B5-2C1D-422C-9413-CD2A428406A1}"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3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3FAF53-9424-4B98-AC85-C009E95486F2}" type="datetimeFigureOut">
              <a:rPr lang="en-IN" smtClean="0"/>
              <a:t>23-11-2025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51E9B5-2C1D-422C-9413-CD2A428406A1}" type="slidenum">
              <a:rPr lang="en-IN" smtClean="0"/>
              <a:t>‹#›</a:t>
            </a:fld>
            <a:endParaRPr lang="en-IN"/>
          </a:p>
        </p:txBody>
      </p:sp>
    </p:spTree>
    <p:extLst>
      <p:ext uri="{BB962C8B-B14F-4D97-AF65-F5344CB8AC3E}">
        <p14:creationId xmlns:p14="http://schemas.microsoft.com/office/powerpoint/2010/main" val="182654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3FAF53-9424-4B98-AC85-C009E95486F2}" type="datetimeFigureOut">
              <a:rPr lang="en-IN" smtClean="0"/>
              <a:t>23-11-2025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51E9B5-2C1D-422C-9413-CD2A428406A1}" type="slidenum">
              <a:rPr lang="en-IN" smtClean="0"/>
              <a:t>‹#›</a:t>
            </a:fld>
            <a:endParaRPr lang="en-IN"/>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0539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3FAF53-9424-4B98-AC85-C009E95486F2}" type="datetimeFigureOut">
              <a:rPr lang="en-IN" smtClean="0"/>
              <a:t>23-11-2025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51E9B5-2C1D-422C-9413-CD2A428406A1}" type="slidenum">
              <a:rPr lang="en-IN" smtClean="0"/>
              <a:t>‹#›</a:t>
            </a:fld>
            <a:endParaRPr lang="en-IN"/>
          </a:p>
        </p:txBody>
      </p:sp>
    </p:spTree>
    <p:extLst>
      <p:ext uri="{BB962C8B-B14F-4D97-AF65-F5344CB8AC3E}">
        <p14:creationId xmlns:p14="http://schemas.microsoft.com/office/powerpoint/2010/main" val="2384055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3FAF53-9424-4B98-AC85-C009E95486F2}" type="datetimeFigureOut">
              <a:rPr lang="en-IN" smtClean="0"/>
              <a:t>23-11-2025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51E9B5-2C1D-422C-9413-CD2A428406A1}" type="slidenum">
              <a:rPr lang="en-IN" smtClean="0"/>
              <a:t>‹#›</a:t>
            </a:fld>
            <a:endParaRPr lang="en-IN"/>
          </a:p>
        </p:txBody>
      </p:sp>
    </p:spTree>
    <p:extLst>
      <p:ext uri="{BB962C8B-B14F-4D97-AF65-F5344CB8AC3E}">
        <p14:creationId xmlns:p14="http://schemas.microsoft.com/office/powerpoint/2010/main" val="2962615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3FAF53-9424-4B98-AC85-C009E95486F2}" type="datetimeFigureOut">
              <a:rPr lang="en-IN" smtClean="0"/>
              <a:t>23-11-2025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51E9B5-2C1D-422C-9413-CD2A428406A1}" type="slidenum">
              <a:rPr lang="en-IN" smtClean="0"/>
              <a:t>‹#›</a:t>
            </a:fld>
            <a:endParaRPr lang="en-IN"/>
          </a:p>
        </p:txBody>
      </p:sp>
    </p:spTree>
    <p:extLst>
      <p:ext uri="{BB962C8B-B14F-4D97-AF65-F5344CB8AC3E}">
        <p14:creationId xmlns:p14="http://schemas.microsoft.com/office/powerpoint/2010/main" val="1832896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3FAF53-9424-4B98-AC85-C009E95486F2}" type="datetimeFigureOut">
              <a:rPr lang="en-IN" smtClean="0"/>
              <a:t>23-11-2025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51E9B5-2C1D-422C-9413-CD2A428406A1}" type="slidenum">
              <a:rPr lang="en-IN" smtClean="0"/>
              <a:t>‹#›</a:t>
            </a:fld>
            <a:endParaRPr lang="en-IN"/>
          </a:p>
        </p:txBody>
      </p:sp>
    </p:spTree>
    <p:extLst>
      <p:ext uri="{BB962C8B-B14F-4D97-AF65-F5344CB8AC3E}">
        <p14:creationId xmlns:p14="http://schemas.microsoft.com/office/powerpoint/2010/main" val="298382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3FAF53-9424-4B98-AC85-C009E95486F2}" type="datetimeFigureOut">
              <a:rPr lang="en-IN" smtClean="0"/>
              <a:t>23-11-2025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51E9B5-2C1D-422C-9413-CD2A428406A1}" type="slidenum">
              <a:rPr lang="en-IN" smtClean="0"/>
              <a:t>‹#›</a:t>
            </a:fld>
            <a:endParaRPr lang="en-IN"/>
          </a:p>
        </p:txBody>
      </p:sp>
    </p:spTree>
    <p:extLst>
      <p:ext uri="{BB962C8B-B14F-4D97-AF65-F5344CB8AC3E}">
        <p14:creationId xmlns:p14="http://schemas.microsoft.com/office/powerpoint/2010/main" val="355057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3FAF53-9424-4B98-AC85-C009E95486F2}" type="datetimeFigureOut">
              <a:rPr lang="en-IN" smtClean="0"/>
              <a:t>23-11-2025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51E9B5-2C1D-422C-9413-CD2A428406A1}"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6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13FAF53-9424-4B98-AC85-C009E95486F2}" type="datetimeFigureOut">
              <a:rPr lang="en-IN" smtClean="0"/>
              <a:t>23-11-2025</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D51E9B5-2C1D-422C-9413-CD2A428406A1}" type="slidenum">
              <a:rPr lang="en-IN" smtClean="0"/>
              <a:t>‹#›</a:t>
            </a:fld>
            <a:endParaRPr lang="en-IN"/>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9658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gif"/><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00">
            <a:alpha val="96863"/>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033B-1204-ADE7-395A-4362100EFC8F}"/>
              </a:ext>
            </a:extLst>
          </p:cNvPr>
          <p:cNvSpPr>
            <a:spLocks noGrp="1"/>
          </p:cNvSpPr>
          <p:nvPr>
            <p:ph type="ctrTitle"/>
          </p:nvPr>
        </p:nvSpPr>
        <p:spPr>
          <a:solidFill>
            <a:schemeClr val="bg1"/>
          </a:solidFill>
        </p:spPr>
        <p:txBody>
          <a:bodyPr/>
          <a:lstStyle/>
          <a:p>
            <a:r>
              <a:rPr lang="en-US" dirty="0">
                <a:latin typeface="Bernard MT Condensed" panose="02050806060905020404" pitchFamily="18" charset="0"/>
              </a:rPr>
              <a:t>Cardiovascular system</a:t>
            </a:r>
            <a:endParaRPr lang="en-IN" dirty="0">
              <a:latin typeface="Bernard MT Condensed" panose="02050806060905020404" pitchFamily="18" charset="0"/>
            </a:endParaRPr>
          </a:p>
        </p:txBody>
      </p:sp>
    </p:spTree>
    <p:extLst>
      <p:ext uri="{BB962C8B-B14F-4D97-AF65-F5344CB8AC3E}">
        <p14:creationId xmlns:p14="http://schemas.microsoft.com/office/powerpoint/2010/main" val="786689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F64AA-9384-FF00-B2FB-162047F48F2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267EE5E-9EF9-767B-39A5-B2498ED8B304}"/>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A746680B-0F07-1FD5-0835-BA1D3C2BC78F}"/>
              </a:ext>
            </a:extLst>
          </p:cNvPr>
          <p:cNvSpPr>
            <a:spLocks noGrp="1"/>
          </p:cNvSpPr>
          <p:nvPr>
            <p:ph type="title"/>
          </p:nvPr>
        </p:nvSpPr>
        <p:spPr>
          <a:xfrm>
            <a:off x="1066800" y="642593"/>
            <a:ext cx="10058400" cy="5306793"/>
          </a:xfrm>
        </p:spPr>
        <p:txBody>
          <a:bodyPr>
            <a:normAutofit/>
          </a:bodyPr>
          <a:lstStyle/>
          <a:p>
            <a:r>
              <a:rPr lang="en-US" dirty="0"/>
              <a:t>Auscultation is </a:t>
            </a:r>
            <a:r>
              <a:rPr lang="en-US" sz="4400" dirty="0"/>
              <a:t>the medical process of listening to the internal sounds of the body with a stethoscope, typically to examine the heart, lungs, arteries, and abdomen</a:t>
            </a:r>
            <a:endParaRPr lang="en-IN" sz="4400" dirty="0"/>
          </a:p>
        </p:txBody>
      </p:sp>
    </p:spTree>
    <p:extLst>
      <p:ext uri="{BB962C8B-B14F-4D97-AF65-F5344CB8AC3E}">
        <p14:creationId xmlns:p14="http://schemas.microsoft.com/office/powerpoint/2010/main" val="78084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42126B6-1636-8D43-D291-E46E93CD68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D56B7-EE2B-771D-91B1-01730C5F797A}"/>
              </a:ext>
            </a:extLst>
          </p:cNvPr>
          <p:cNvSpPr>
            <a:spLocks noGrp="1"/>
          </p:cNvSpPr>
          <p:nvPr>
            <p:ph type="title"/>
          </p:nvPr>
        </p:nvSpPr>
        <p:spPr>
          <a:xfrm>
            <a:off x="973282" y="446808"/>
            <a:ext cx="10058400" cy="1289395"/>
          </a:xfrm>
        </p:spPr>
        <p:txBody>
          <a:bodyPr>
            <a:normAutofit/>
          </a:bodyPr>
          <a:lstStyle/>
          <a:p>
            <a:r>
              <a:rPr lang="en-US" sz="5400" b="1" dirty="0">
                <a:latin typeface="Agency FB" panose="020B0503020202020204" pitchFamily="34" charset="0"/>
              </a:rPr>
              <a:t>External Features of the Heart</a:t>
            </a:r>
            <a:endParaRPr lang="en-IN" sz="5400" b="1" dirty="0">
              <a:latin typeface="Agency FB" panose="020B0503020202020204" pitchFamily="34" charset="0"/>
            </a:endParaRPr>
          </a:p>
        </p:txBody>
      </p:sp>
      <p:sp>
        <p:nvSpPr>
          <p:cNvPr id="3" name="Title 1">
            <a:extLst>
              <a:ext uri="{FF2B5EF4-FFF2-40B4-BE49-F238E27FC236}">
                <a16:creationId xmlns:a16="http://schemas.microsoft.com/office/drawing/2014/main" id="{88FB27C5-190C-C328-1F86-FF395AA5CCF6}"/>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sz="4400" dirty="0"/>
              <a:t>1</a:t>
            </a:r>
            <a:r>
              <a:rPr lang="en-IN" sz="4400" dirty="0">
                <a:latin typeface="Agency FB" panose="020B0503020202020204" pitchFamily="34" charset="0"/>
              </a:rPr>
              <a:t>. </a:t>
            </a:r>
            <a:r>
              <a:rPr lang="en-IN" sz="4400" b="1" u="sng" dirty="0">
                <a:latin typeface="Agency FB" panose="020B0503020202020204" pitchFamily="34" charset="0"/>
              </a:rPr>
              <a:t>General Appearance</a:t>
            </a:r>
          </a:p>
          <a:p>
            <a:r>
              <a:rPr lang="en-IN" sz="4400" dirty="0">
                <a:latin typeface="Agency FB" panose="020B0503020202020204" pitchFamily="34" charset="0"/>
              </a:rPr>
              <a:t>Hollow, muscular, conical organ.</a:t>
            </a:r>
          </a:p>
          <a:p>
            <a:r>
              <a:rPr lang="en-IN" sz="4400" dirty="0">
                <a:latin typeface="Agency FB" panose="020B0503020202020204" pitchFamily="34" charset="0"/>
              </a:rPr>
              <a:t>Size: ~12 × 9 × 6 cm (about clenched fist).</a:t>
            </a:r>
          </a:p>
          <a:p>
            <a:r>
              <a:rPr lang="en-IN" sz="4400" dirty="0">
                <a:latin typeface="Agency FB" panose="020B0503020202020204" pitchFamily="34" charset="0"/>
              </a:rPr>
              <a:t>Weight: ~300 g (male), ~250 g (female).</a:t>
            </a:r>
          </a:p>
          <a:p>
            <a:r>
              <a:rPr lang="en-IN" sz="4400" dirty="0" err="1">
                <a:latin typeface="Agency FB" panose="020B0503020202020204" pitchFamily="34" charset="0"/>
              </a:rPr>
              <a:t>Color</a:t>
            </a:r>
            <a:r>
              <a:rPr lang="en-IN" sz="4400" dirty="0">
                <a:latin typeface="Agency FB" panose="020B0503020202020204" pitchFamily="34" charset="0"/>
              </a:rPr>
              <a:t>: Reddish brown.</a:t>
            </a:r>
          </a:p>
          <a:p>
            <a:r>
              <a:rPr lang="en-IN" sz="4400" dirty="0">
                <a:latin typeface="Agency FB" panose="020B0503020202020204" pitchFamily="34" charset="0"/>
              </a:rPr>
              <a:t>Location: Middle mediastinum of thoracic cavity, between lungs, above diaphragm</a:t>
            </a:r>
            <a:r>
              <a:rPr lang="en-IN" sz="4400" dirty="0"/>
              <a:t>.</a:t>
            </a:r>
          </a:p>
        </p:txBody>
      </p:sp>
    </p:spTree>
    <p:extLst>
      <p:ext uri="{BB962C8B-B14F-4D97-AF65-F5344CB8AC3E}">
        <p14:creationId xmlns:p14="http://schemas.microsoft.com/office/powerpoint/2010/main" val="2029901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BB3D9DC-63D3-D4B1-FF51-032956915DA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CBA8B5B-61C0-96CF-A90E-EE87C4164A1C}"/>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2FC9E864-B013-D426-BC94-15AD01E4EE5A}"/>
              </a:ext>
            </a:extLst>
          </p:cNvPr>
          <p:cNvSpPr>
            <a:spLocks noGrp="1"/>
          </p:cNvSpPr>
          <p:nvPr>
            <p:ph type="title"/>
          </p:nvPr>
        </p:nvSpPr>
        <p:spPr>
          <a:xfrm>
            <a:off x="1066800" y="642593"/>
            <a:ext cx="10058400" cy="5306793"/>
          </a:xfrm>
        </p:spPr>
        <p:txBody>
          <a:bodyPr>
            <a:normAutofit fontScale="90000"/>
          </a:bodyPr>
          <a:lstStyle/>
          <a:p>
            <a:r>
              <a:rPr lang="en-US" sz="4400" dirty="0">
                <a:latin typeface="Agency FB" panose="020B0503020202020204" pitchFamily="34" charset="0"/>
              </a:rPr>
              <a:t>2</a:t>
            </a:r>
            <a:r>
              <a:rPr lang="en-US" sz="4400" b="1" u="sng" dirty="0">
                <a:latin typeface="Agency FB" panose="020B0503020202020204" pitchFamily="34" charset="0"/>
              </a:rPr>
              <a:t>. Orientation</a:t>
            </a:r>
            <a:br>
              <a:rPr lang="en-US" sz="4400" dirty="0">
                <a:latin typeface="Agency FB" panose="020B0503020202020204" pitchFamily="34" charset="0"/>
              </a:rPr>
            </a:br>
            <a:r>
              <a:rPr lang="en-US" sz="4400" dirty="0">
                <a:latin typeface="Agency FB" panose="020B0503020202020204" pitchFamily="34" charset="0"/>
              </a:rPr>
              <a:t>Apex:</a:t>
            </a:r>
            <a:br>
              <a:rPr lang="en-US" sz="4400" dirty="0">
                <a:latin typeface="Agency FB" panose="020B0503020202020204" pitchFamily="34" charset="0"/>
              </a:rPr>
            </a:br>
            <a:r>
              <a:rPr lang="en-US" sz="4400" dirty="0">
                <a:latin typeface="Agency FB" panose="020B0503020202020204" pitchFamily="34" charset="0"/>
              </a:rPr>
              <a:t>Directed downwards, forwards, and to the left.</a:t>
            </a:r>
            <a:br>
              <a:rPr lang="en-US" sz="4400" dirty="0">
                <a:latin typeface="Agency FB" panose="020B0503020202020204" pitchFamily="34" charset="0"/>
              </a:rPr>
            </a:br>
            <a:r>
              <a:rPr lang="en-US" sz="4400" dirty="0">
                <a:latin typeface="Agency FB" panose="020B0503020202020204" pitchFamily="34" charset="0"/>
              </a:rPr>
              <a:t>Lies in 5th left intercostal space, ~9 cm from midline.</a:t>
            </a:r>
            <a:br>
              <a:rPr lang="en-US" sz="4400" dirty="0">
                <a:latin typeface="Agency FB" panose="020B0503020202020204" pitchFamily="34" charset="0"/>
              </a:rPr>
            </a:br>
            <a:br>
              <a:rPr lang="en-US" sz="4400" dirty="0">
                <a:latin typeface="Agency FB" panose="020B0503020202020204" pitchFamily="34" charset="0"/>
              </a:rPr>
            </a:br>
            <a:r>
              <a:rPr lang="en-US" sz="4400" dirty="0">
                <a:latin typeface="Agency FB" panose="020B0503020202020204" pitchFamily="34" charset="0"/>
              </a:rPr>
              <a:t>Base:</a:t>
            </a:r>
            <a:br>
              <a:rPr lang="en-US" sz="4400" dirty="0">
                <a:latin typeface="Agency FB" panose="020B0503020202020204" pitchFamily="34" charset="0"/>
              </a:rPr>
            </a:br>
            <a:r>
              <a:rPr lang="en-US" sz="4400" dirty="0">
                <a:latin typeface="Agency FB" panose="020B0503020202020204" pitchFamily="34" charset="0"/>
              </a:rPr>
              <a:t>Broad upper end, directed backwards and to the right.</a:t>
            </a:r>
            <a:br>
              <a:rPr lang="en-US" sz="4400" dirty="0">
                <a:latin typeface="Agency FB" panose="020B0503020202020204" pitchFamily="34" charset="0"/>
              </a:rPr>
            </a:br>
            <a:r>
              <a:rPr lang="en-US" sz="4400" dirty="0">
                <a:latin typeface="Agency FB" panose="020B0503020202020204" pitchFamily="34" charset="0"/>
              </a:rPr>
              <a:t>Formed mainly by left atrium.</a:t>
            </a:r>
            <a:endParaRPr lang="en-IN" sz="4400" dirty="0">
              <a:latin typeface="Agency FB" panose="020B0503020202020204" pitchFamily="34" charset="0"/>
            </a:endParaRPr>
          </a:p>
        </p:txBody>
      </p:sp>
    </p:spTree>
    <p:extLst>
      <p:ext uri="{BB962C8B-B14F-4D97-AF65-F5344CB8AC3E}">
        <p14:creationId xmlns:p14="http://schemas.microsoft.com/office/powerpoint/2010/main" val="1970853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592632F-B9D4-D78D-55D2-9B0E1CD1557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444EAE5-9D80-6000-F9CE-56A7E01A2723}"/>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38ACC5ED-CB0C-8A54-5C45-A1714428C497}"/>
              </a:ext>
            </a:extLst>
          </p:cNvPr>
          <p:cNvSpPr>
            <a:spLocks noGrp="1"/>
          </p:cNvSpPr>
          <p:nvPr>
            <p:ph type="title"/>
          </p:nvPr>
        </p:nvSpPr>
        <p:spPr>
          <a:xfrm>
            <a:off x="1066800" y="642593"/>
            <a:ext cx="10058400" cy="5306793"/>
          </a:xfrm>
        </p:spPr>
        <p:txBody>
          <a:bodyPr>
            <a:normAutofit/>
          </a:bodyPr>
          <a:lstStyle/>
          <a:p>
            <a:r>
              <a:rPr lang="en-US" sz="4400" b="1" dirty="0"/>
              <a:t>3. Borders of the Heart</a:t>
            </a:r>
            <a:br>
              <a:rPr lang="en-US" sz="4400" b="1" dirty="0"/>
            </a:br>
            <a:r>
              <a:rPr lang="en-US" sz="4400" b="1" dirty="0"/>
              <a:t>Right border</a:t>
            </a:r>
            <a:r>
              <a:rPr lang="en-US" sz="4400" dirty="0"/>
              <a:t> → formed by </a:t>
            </a:r>
            <a:r>
              <a:rPr lang="en-US" sz="4400" b="1" dirty="0"/>
              <a:t>right atrium</a:t>
            </a:r>
            <a:r>
              <a:rPr lang="en-US" sz="4400" dirty="0"/>
              <a:t>.</a:t>
            </a:r>
            <a:br>
              <a:rPr lang="en-US" sz="4400" dirty="0"/>
            </a:br>
            <a:r>
              <a:rPr lang="en-US" sz="4400" b="1" dirty="0"/>
              <a:t>Left border</a:t>
            </a:r>
            <a:r>
              <a:rPr lang="en-US" sz="4400" dirty="0"/>
              <a:t> → formed by </a:t>
            </a:r>
            <a:r>
              <a:rPr lang="en-US" sz="4400" b="1" dirty="0"/>
              <a:t>left ventricle &amp; part of left auricle</a:t>
            </a:r>
            <a:r>
              <a:rPr lang="en-US" sz="4400" dirty="0"/>
              <a:t>.</a:t>
            </a:r>
            <a:br>
              <a:rPr lang="en-US" sz="4400" dirty="0"/>
            </a:br>
            <a:r>
              <a:rPr lang="en-US" sz="4400" b="1" dirty="0"/>
              <a:t>Inferior border</a:t>
            </a:r>
            <a:r>
              <a:rPr lang="en-US" sz="4400" dirty="0"/>
              <a:t> → mainly </a:t>
            </a:r>
            <a:r>
              <a:rPr lang="en-US" sz="4400" b="1" dirty="0"/>
              <a:t>right ventricle</a:t>
            </a:r>
            <a:r>
              <a:rPr lang="en-US" sz="4400" dirty="0"/>
              <a:t> + part of left ventricle.</a:t>
            </a:r>
            <a:br>
              <a:rPr lang="en-US" sz="4400" dirty="0"/>
            </a:br>
            <a:r>
              <a:rPr lang="en-US" sz="4400" b="1" dirty="0"/>
              <a:t>Superior border</a:t>
            </a:r>
            <a:r>
              <a:rPr lang="en-US" sz="4400" dirty="0"/>
              <a:t> → formed by </a:t>
            </a:r>
            <a:r>
              <a:rPr lang="en-US" sz="4400" b="1" dirty="0"/>
              <a:t>atria</a:t>
            </a:r>
            <a:r>
              <a:rPr lang="en-US" sz="4400" dirty="0"/>
              <a:t> and </a:t>
            </a:r>
            <a:r>
              <a:rPr lang="en-US" sz="4400" b="1" dirty="0"/>
              <a:t>great vessels</a:t>
            </a:r>
            <a:r>
              <a:rPr lang="en-US" sz="4400" dirty="0"/>
              <a:t>.</a:t>
            </a:r>
            <a:endParaRPr lang="en-IN" sz="4400" dirty="0">
              <a:latin typeface="Agency FB" panose="020B0503020202020204" pitchFamily="34" charset="0"/>
            </a:endParaRPr>
          </a:p>
        </p:txBody>
      </p:sp>
    </p:spTree>
    <p:extLst>
      <p:ext uri="{BB962C8B-B14F-4D97-AF65-F5344CB8AC3E}">
        <p14:creationId xmlns:p14="http://schemas.microsoft.com/office/powerpoint/2010/main" val="1549016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BEC257-D198-31E8-D8C7-50DD70FB413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996EFCA-CB73-2499-A2EE-D61BC0154231}"/>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6D430913-5C91-2408-D8FF-9E6DA4E80B73}"/>
              </a:ext>
            </a:extLst>
          </p:cNvPr>
          <p:cNvSpPr>
            <a:spLocks noGrp="1"/>
          </p:cNvSpPr>
          <p:nvPr>
            <p:ph type="title"/>
          </p:nvPr>
        </p:nvSpPr>
        <p:spPr>
          <a:xfrm>
            <a:off x="1066800" y="642593"/>
            <a:ext cx="10058400" cy="5306793"/>
          </a:xfrm>
          <a:solidFill>
            <a:srgbClr val="92D050"/>
          </a:solidFill>
        </p:spPr>
        <p:txBody>
          <a:bodyPr>
            <a:normAutofit fontScale="90000"/>
          </a:bodyPr>
          <a:lstStyle/>
          <a:p>
            <a:r>
              <a:rPr lang="en-IN" sz="4400" b="1" dirty="0"/>
              <a:t>4. Surfaces of the Heart</a:t>
            </a:r>
            <a:br>
              <a:rPr lang="en-IN" sz="4400" b="1" dirty="0"/>
            </a:br>
            <a:r>
              <a:rPr lang="en-IN" sz="4400" b="1" dirty="0"/>
              <a:t>Anterior (Sternocostal surface):</a:t>
            </a:r>
            <a:br>
              <a:rPr lang="en-IN" sz="4400" dirty="0"/>
            </a:br>
            <a:r>
              <a:rPr lang="en-IN" sz="4400" dirty="0"/>
              <a:t>Faces sternum &amp; ribs.</a:t>
            </a:r>
            <a:br>
              <a:rPr lang="en-IN" sz="4400" dirty="0"/>
            </a:br>
            <a:r>
              <a:rPr lang="en-IN" sz="4400" dirty="0"/>
              <a:t>Formed mainly by </a:t>
            </a:r>
            <a:r>
              <a:rPr lang="en-IN" sz="4400" b="1" dirty="0"/>
              <a:t>right ventricle</a:t>
            </a:r>
            <a:r>
              <a:rPr lang="en-IN" sz="4400" dirty="0"/>
              <a:t>, partly RA &amp; LV.</a:t>
            </a:r>
            <a:br>
              <a:rPr lang="en-IN" sz="4400" dirty="0"/>
            </a:br>
            <a:r>
              <a:rPr lang="en-IN" sz="4400" b="1" dirty="0"/>
              <a:t>Inferior (Diaphragmatic surface):</a:t>
            </a:r>
            <a:br>
              <a:rPr lang="en-IN" sz="4400" dirty="0"/>
            </a:br>
            <a:r>
              <a:rPr lang="en-IN" sz="4400" dirty="0"/>
              <a:t>Rests on diaphragm.</a:t>
            </a:r>
            <a:br>
              <a:rPr lang="en-IN" sz="4400" dirty="0"/>
            </a:br>
            <a:r>
              <a:rPr lang="en-IN" sz="4400" dirty="0"/>
              <a:t>Formed mainly by </a:t>
            </a:r>
            <a:r>
              <a:rPr lang="en-IN" sz="4400" b="1" dirty="0"/>
              <a:t>left ventricle</a:t>
            </a:r>
            <a:r>
              <a:rPr lang="en-IN" sz="4400" dirty="0"/>
              <a:t> + part of RV.</a:t>
            </a:r>
            <a:br>
              <a:rPr lang="en-IN" sz="4400" dirty="0"/>
            </a:br>
            <a:r>
              <a:rPr lang="en-IN" sz="4400" b="1" dirty="0"/>
              <a:t>Left surface (Pulmonary surface):</a:t>
            </a:r>
            <a:br>
              <a:rPr lang="en-IN" sz="4400" dirty="0"/>
            </a:br>
            <a:r>
              <a:rPr lang="en-IN" sz="4400" dirty="0"/>
              <a:t>Faces left lung.</a:t>
            </a:r>
            <a:br>
              <a:rPr lang="en-IN" sz="4400" dirty="0"/>
            </a:br>
            <a:r>
              <a:rPr lang="en-IN" sz="4400" dirty="0"/>
              <a:t>Formed mainly by </a:t>
            </a:r>
            <a:r>
              <a:rPr lang="en-IN" sz="4400" b="1" dirty="0"/>
              <a:t>left ventricle</a:t>
            </a:r>
            <a:r>
              <a:rPr lang="en-IN" sz="4400" dirty="0"/>
              <a:t>.</a:t>
            </a:r>
            <a:br>
              <a:rPr lang="en-IN" sz="4400" dirty="0"/>
            </a:br>
            <a:r>
              <a:rPr lang="en-IN" sz="4400" b="1" dirty="0"/>
              <a:t>Right surface (Pulmonary surface):</a:t>
            </a:r>
            <a:br>
              <a:rPr lang="en-IN" sz="4400" dirty="0"/>
            </a:br>
            <a:r>
              <a:rPr lang="en-IN" sz="4400" dirty="0"/>
              <a:t>Faces right lung.</a:t>
            </a:r>
            <a:br>
              <a:rPr lang="en-IN" sz="4400" dirty="0"/>
            </a:br>
            <a:r>
              <a:rPr lang="en-IN" sz="4400" dirty="0"/>
              <a:t>Formed mainly by </a:t>
            </a:r>
            <a:r>
              <a:rPr lang="en-IN" sz="4400" b="1" dirty="0"/>
              <a:t>right atrium</a:t>
            </a:r>
            <a:r>
              <a:rPr lang="en-IN" sz="4400" dirty="0"/>
              <a:t>.</a:t>
            </a:r>
            <a:endParaRPr lang="en-IN" sz="4400" dirty="0">
              <a:latin typeface="Agency FB" panose="020B0503020202020204" pitchFamily="34" charset="0"/>
            </a:endParaRPr>
          </a:p>
        </p:txBody>
      </p:sp>
    </p:spTree>
    <p:extLst>
      <p:ext uri="{BB962C8B-B14F-4D97-AF65-F5344CB8AC3E}">
        <p14:creationId xmlns:p14="http://schemas.microsoft.com/office/powerpoint/2010/main" val="1252440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2C052-9062-E3D0-ECD3-67A952ED8D1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E99908F-420A-779F-1800-7ECD6C1B80CA}"/>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8194" name="Picture 2" descr="detailed image of human heart human heart blood vessels circulatory system  png">
            <a:extLst>
              <a:ext uri="{FF2B5EF4-FFF2-40B4-BE49-F238E27FC236}">
                <a16:creationId xmlns:a16="http://schemas.microsoft.com/office/drawing/2014/main" id="{CD08526B-0B3B-6A66-60D9-99CC1CFA8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eart – External Features">
            <a:extLst>
              <a:ext uri="{FF2B5EF4-FFF2-40B4-BE49-F238E27FC236}">
                <a16:creationId xmlns:a16="http://schemas.microsoft.com/office/drawing/2014/main" id="{8F664BA6-AA75-692B-E648-6064AC7E3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0"/>
            <a:ext cx="5334000" cy="229609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natomy of the Human Heart - Physiopedia">
            <a:extLst>
              <a:ext uri="{FF2B5EF4-FFF2-40B4-BE49-F238E27FC236}">
                <a16:creationId xmlns:a16="http://schemas.microsoft.com/office/drawing/2014/main" id="{1A1D48F0-EBF0-8011-5718-0A6E08C02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9" y="2271471"/>
            <a:ext cx="5333999" cy="458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40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2671FD-F4D0-03DD-EF70-DFA08635740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FC8C74E-B88D-65FD-B943-43B3D98867ED}"/>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87B0698C-DBC7-E885-CE1A-9B99DD3ED673}"/>
              </a:ext>
            </a:extLst>
          </p:cNvPr>
          <p:cNvSpPr>
            <a:spLocks noGrp="1"/>
          </p:cNvSpPr>
          <p:nvPr>
            <p:ph type="title"/>
          </p:nvPr>
        </p:nvSpPr>
        <p:spPr>
          <a:xfrm>
            <a:off x="1066800" y="642593"/>
            <a:ext cx="10058400" cy="5306793"/>
          </a:xfrm>
        </p:spPr>
        <p:txBody>
          <a:bodyPr>
            <a:normAutofit/>
          </a:bodyPr>
          <a:lstStyle/>
          <a:p>
            <a:r>
              <a:rPr lang="en-IN" sz="4400" b="1" dirty="0"/>
              <a:t>5. Grooves (Sulci)</a:t>
            </a:r>
            <a:br>
              <a:rPr lang="en-IN" sz="4400" b="1" dirty="0"/>
            </a:br>
            <a:r>
              <a:rPr lang="en-IN" sz="4400" dirty="0"/>
              <a:t>Grooves mark separation of chambers and carry coronary vessels.</a:t>
            </a:r>
            <a:br>
              <a:rPr lang="en-IN" sz="4400" dirty="0"/>
            </a:br>
            <a:r>
              <a:rPr lang="en-IN" sz="4400" b="1" dirty="0"/>
              <a:t>Coronary (Atrioventricular) sulcus</a:t>
            </a:r>
            <a:r>
              <a:rPr lang="en-IN" sz="4400" dirty="0"/>
              <a:t> → encircles heart; separates atria from ventricles.</a:t>
            </a:r>
            <a:br>
              <a:rPr lang="en-IN" sz="4400" dirty="0"/>
            </a:br>
            <a:r>
              <a:rPr lang="en-IN" sz="4400" b="1" dirty="0"/>
              <a:t>Anterior interventricular sulcus</a:t>
            </a:r>
            <a:r>
              <a:rPr lang="en-IN" sz="4400" dirty="0"/>
              <a:t> → between right &amp; left ventricles (front).</a:t>
            </a:r>
            <a:br>
              <a:rPr lang="en-IN" sz="4400" dirty="0"/>
            </a:br>
            <a:r>
              <a:rPr lang="en-IN" sz="4400" b="1" dirty="0"/>
              <a:t>Posterior interventricular sulcus</a:t>
            </a:r>
            <a:r>
              <a:rPr lang="en-IN" sz="4400" dirty="0"/>
              <a:t> → between ventricles (back).</a:t>
            </a:r>
            <a:endParaRPr lang="en-IN" sz="4400" dirty="0">
              <a:latin typeface="Agency FB" panose="020B0503020202020204" pitchFamily="34" charset="0"/>
            </a:endParaRPr>
          </a:p>
        </p:txBody>
      </p:sp>
    </p:spTree>
    <p:extLst>
      <p:ext uri="{BB962C8B-B14F-4D97-AF65-F5344CB8AC3E}">
        <p14:creationId xmlns:p14="http://schemas.microsoft.com/office/powerpoint/2010/main" val="2961574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0044E88-F7AC-4E8A-4266-AB3469485D3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522534C-5A7C-8106-9E4E-F81EF458A692}"/>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77FC81C8-E48D-1F7E-1350-36E9C7B59D70}"/>
              </a:ext>
            </a:extLst>
          </p:cNvPr>
          <p:cNvSpPr>
            <a:spLocks noGrp="1"/>
          </p:cNvSpPr>
          <p:nvPr>
            <p:ph type="title"/>
          </p:nvPr>
        </p:nvSpPr>
        <p:spPr>
          <a:xfrm>
            <a:off x="1066800" y="642593"/>
            <a:ext cx="10058400" cy="5306793"/>
          </a:xfrm>
        </p:spPr>
        <p:txBody>
          <a:bodyPr>
            <a:normAutofit/>
          </a:bodyPr>
          <a:lstStyle/>
          <a:p>
            <a:r>
              <a:rPr lang="en-IN" sz="4400" b="1" dirty="0"/>
              <a:t>6. Major External Structures</a:t>
            </a:r>
            <a:br>
              <a:rPr lang="en-IN" sz="4400" b="1" dirty="0"/>
            </a:br>
            <a:r>
              <a:rPr lang="en-IN" sz="4400" b="1" dirty="0"/>
              <a:t>Auricles</a:t>
            </a:r>
            <a:r>
              <a:rPr lang="en-IN" sz="4400" dirty="0"/>
              <a:t> → small ear-like projections of atria (right &amp; left auricle).</a:t>
            </a:r>
            <a:br>
              <a:rPr lang="en-IN" sz="4400" dirty="0"/>
            </a:br>
            <a:r>
              <a:rPr lang="en-IN" sz="4400" b="1" dirty="0"/>
              <a:t>Great vessels attached at base:</a:t>
            </a:r>
            <a:br>
              <a:rPr lang="en-IN" sz="4400" dirty="0"/>
            </a:br>
            <a:r>
              <a:rPr lang="en-IN" sz="4400" b="1" dirty="0"/>
              <a:t>Superior &amp; Inferior vena cava</a:t>
            </a:r>
            <a:r>
              <a:rPr lang="en-IN" sz="4400" dirty="0"/>
              <a:t> (open into RA).</a:t>
            </a:r>
            <a:br>
              <a:rPr lang="en-IN" sz="4400" dirty="0"/>
            </a:br>
            <a:r>
              <a:rPr lang="en-IN" sz="4400" b="1" dirty="0"/>
              <a:t>Pulmonary trunk</a:t>
            </a:r>
            <a:r>
              <a:rPr lang="en-IN" sz="4400" dirty="0"/>
              <a:t> (arises from RV → lungs).</a:t>
            </a:r>
            <a:br>
              <a:rPr lang="en-IN" sz="4400" dirty="0"/>
            </a:br>
            <a:r>
              <a:rPr lang="en-IN" sz="4400" b="1" dirty="0"/>
              <a:t>4 Pulmonary veins</a:t>
            </a:r>
            <a:r>
              <a:rPr lang="en-IN" sz="4400" dirty="0"/>
              <a:t> (open into LA).</a:t>
            </a:r>
            <a:br>
              <a:rPr lang="en-IN" sz="4400" dirty="0"/>
            </a:br>
            <a:r>
              <a:rPr lang="en-IN" sz="4400" b="1" dirty="0"/>
              <a:t>Aorta</a:t>
            </a:r>
            <a:r>
              <a:rPr lang="en-IN" sz="4400" dirty="0"/>
              <a:t> (arises from LV → systemic circulation).</a:t>
            </a:r>
            <a:endParaRPr lang="en-IN" sz="4400" dirty="0">
              <a:latin typeface="Agency FB" panose="020B0503020202020204" pitchFamily="34" charset="0"/>
            </a:endParaRPr>
          </a:p>
        </p:txBody>
      </p:sp>
    </p:spTree>
    <p:extLst>
      <p:ext uri="{BB962C8B-B14F-4D97-AF65-F5344CB8AC3E}">
        <p14:creationId xmlns:p14="http://schemas.microsoft.com/office/powerpoint/2010/main" val="444201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ADD391C-C83C-78AD-A36C-5CDD44A81EE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7D58532-5C78-5DD4-B714-301A105D001A}"/>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CF4D13DD-93BB-5016-32ED-464D5B404BA0}"/>
              </a:ext>
            </a:extLst>
          </p:cNvPr>
          <p:cNvSpPr>
            <a:spLocks noGrp="1"/>
          </p:cNvSpPr>
          <p:nvPr>
            <p:ph type="title"/>
          </p:nvPr>
        </p:nvSpPr>
        <p:spPr>
          <a:xfrm>
            <a:off x="1066800" y="642593"/>
            <a:ext cx="10058400" cy="5306793"/>
          </a:xfrm>
        </p:spPr>
        <p:txBody>
          <a:bodyPr>
            <a:normAutofit/>
          </a:bodyPr>
          <a:lstStyle/>
          <a:p>
            <a:r>
              <a:rPr lang="en-IN" sz="4400" b="1" dirty="0"/>
              <a:t>7. Applied Anatomy</a:t>
            </a:r>
            <a:br>
              <a:rPr lang="en-IN" sz="4400" b="1" dirty="0"/>
            </a:br>
            <a:r>
              <a:rPr lang="en-IN" sz="4400" b="1" dirty="0"/>
              <a:t>Apex beat (apical impulse):</a:t>
            </a:r>
            <a:r>
              <a:rPr lang="en-IN" sz="4400" dirty="0"/>
              <a:t> felt in left 5th intercostal space, 9 cm from midline.</a:t>
            </a:r>
            <a:br>
              <a:rPr lang="en-IN" sz="4400" dirty="0"/>
            </a:br>
            <a:r>
              <a:rPr lang="en-IN" sz="4400" b="1" dirty="0"/>
              <a:t>Surface landmarks:</a:t>
            </a:r>
            <a:r>
              <a:rPr lang="en-IN" sz="4400" dirty="0"/>
              <a:t> important for </a:t>
            </a:r>
            <a:r>
              <a:rPr lang="en-IN" sz="4400" b="1" dirty="0"/>
              <a:t>auscultation of heart sounds</a:t>
            </a:r>
            <a:r>
              <a:rPr lang="en-IN" sz="4400" dirty="0"/>
              <a:t> &amp; </a:t>
            </a:r>
            <a:r>
              <a:rPr lang="en-IN" sz="4400" b="1" dirty="0"/>
              <a:t>CPR</a:t>
            </a:r>
            <a:r>
              <a:rPr lang="en-IN" sz="4400" dirty="0"/>
              <a:t>.</a:t>
            </a:r>
            <a:br>
              <a:rPr lang="en-IN" sz="4400" dirty="0"/>
            </a:br>
            <a:r>
              <a:rPr lang="en-IN" sz="4400" b="1" dirty="0"/>
              <a:t>Grooves</a:t>
            </a:r>
            <a:r>
              <a:rPr lang="en-IN" sz="4400" dirty="0"/>
              <a:t> important surgically → contain coronary arteries &amp; cardiac veins.</a:t>
            </a:r>
            <a:endParaRPr lang="en-IN" sz="4400" dirty="0">
              <a:latin typeface="Agency FB" panose="020B0503020202020204" pitchFamily="34" charset="0"/>
            </a:endParaRPr>
          </a:p>
        </p:txBody>
      </p:sp>
    </p:spTree>
    <p:extLst>
      <p:ext uri="{BB962C8B-B14F-4D97-AF65-F5344CB8AC3E}">
        <p14:creationId xmlns:p14="http://schemas.microsoft.com/office/powerpoint/2010/main" val="4049632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9A140-DD23-459E-328E-C0F41FEED08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A540331-BCB0-9A20-238B-05B3FF2CE552}"/>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9218" name="Picture 2" descr="Grooves of the Heart - Dr. Ahmed Farid">
            <a:extLst>
              <a:ext uri="{FF2B5EF4-FFF2-40B4-BE49-F238E27FC236}">
                <a16:creationId xmlns:a16="http://schemas.microsoft.com/office/drawing/2014/main" id="{E857FABB-D40D-A074-9D66-B9C03EA87A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91" r="20822" b="12658"/>
          <a:stretch>
            <a:fillRect/>
          </a:stretch>
        </p:blipFill>
        <p:spPr bwMode="auto">
          <a:xfrm>
            <a:off x="0" y="43404"/>
            <a:ext cx="4826643" cy="3385596"/>
          </a:xfrm>
          <a:prstGeom prst="rect">
            <a:avLst/>
          </a:prstGeom>
          <a:extLst>
            <a:ext uri="{909E8E84-426E-40DD-AFC4-6F175D3DCCD1}">
              <a14:hiddenFill xmlns:a14="http://schemas.microsoft.com/office/drawing/2010/main">
                <a:solidFill>
                  <a:srgbClr val="FFFFFF"/>
                </a:solidFill>
              </a14:hiddenFill>
            </a:ext>
          </a:extLst>
        </p:spPr>
      </p:pic>
      <p:pic>
        <p:nvPicPr>
          <p:cNvPr id="9220" name="Picture 4" descr="What is a coronary Sulcus?(a)Transverse groove(b)Longitudinal sulcus(c)Also  known as the interventricular sulcus(d)Inter-articular septum">
            <a:extLst>
              <a:ext uri="{FF2B5EF4-FFF2-40B4-BE49-F238E27FC236}">
                <a16:creationId xmlns:a16="http://schemas.microsoft.com/office/drawing/2014/main" id="{E1847897-9128-A667-02D2-5F5C476A9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1" y="3429000"/>
            <a:ext cx="48006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ow does closure of the left atrial auricle (LAAC) work?">
            <a:extLst>
              <a:ext uri="{FF2B5EF4-FFF2-40B4-BE49-F238E27FC236}">
                <a16:creationId xmlns:a16="http://schemas.microsoft.com/office/drawing/2014/main" id="{CDE27B73-6A2C-E6D2-6EE1-60AEE5940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621" y="0"/>
            <a:ext cx="3263579" cy="364277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eart: Anatomy &amp; Function">
            <a:extLst>
              <a:ext uri="{FF2B5EF4-FFF2-40B4-BE49-F238E27FC236}">
                <a16:creationId xmlns:a16="http://schemas.microsoft.com/office/drawing/2014/main" id="{0A318818-6C80-A32F-FAAD-2A4662ACC6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9665" y="3429000"/>
            <a:ext cx="3237536" cy="3429000"/>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962A2361-DED8-956E-0214-A1C81570A1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43404"/>
            <a:ext cx="4164396" cy="681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729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0F84-9867-C47D-90ED-12327AA04C1E}"/>
              </a:ext>
            </a:extLst>
          </p:cNvPr>
          <p:cNvSpPr>
            <a:spLocks noGrp="1"/>
          </p:cNvSpPr>
          <p:nvPr>
            <p:ph type="title"/>
          </p:nvPr>
        </p:nvSpPr>
        <p:spPr>
          <a:xfrm>
            <a:off x="1066800" y="810491"/>
            <a:ext cx="10058400" cy="5101935"/>
          </a:xfrm>
        </p:spPr>
        <p:txBody>
          <a:bodyPr>
            <a:noAutofit/>
          </a:bodyPr>
          <a:lstStyle/>
          <a:p>
            <a:r>
              <a:rPr lang="en-US" sz="3600" b="1" dirty="0">
                <a:latin typeface="Agency FB" panose="020B0503020202020204" pitchFamily="34" charset="0"/>
              </a:rPr>
              <a:t>1. Introduction</a:t>
            </a:r>
            <a:br>
              <a:rPr lang="en-US" sz="3600" b="1" dirty="0">
                <a:latin typeface="Agency FB" panose="020B0503020202020204" pitchFamily="34" charset="0"/>
              </a:rPr>
            </a:br>
            <a:br>
              <a:rPr lang="en-US" sz="3600" b="1" dirty="0">
                <a:latin typeface="Agency FB" panose="020B0503020202020204" pitchFamily="34" charset="0"/>
              </a:rPr>
            </a:br>
            <a:r>
              <a:rPr lang="en-US" sz="3600" dirty="0">
                <a:latin typeface="Agency FB" panose="020B0503020202020204" pitchFamily="34" charset="0"/>
              </a:rPr>
              <a:t>The </a:t>
            </a:r>
            <a:r>
              <a:rPr lang="en-US" sz="3600" b="1" dirty="0">
                <a:latin typeface="Agency FB" panose="020B0503020202020204" pitchFamily="34" charset="0"/>
              </a:rPr>
              <a:t>Cardiovascular System (CVS)</a:t>
            </a:r>
            <a:r>
              <a:rPr lang="en-US" sz="3600" dirty="0">
                <a:latin typeface="Agency FB" panose="020B0503020202020204" pitchFamily="34" charset="0"/>
              </a:rPr>
              <a:t> is also called the </a:t>
            </a:r>
            <a:r>
              <a:rPr lang="en-US" sz="3600" b="1" dirty="0">
                <a:latin typeface="Agency FB" panose="020B0503020202020204" pitchFamily="34" charset="0"/>
              </a:rPr>
              <a:t>circulatory system</a:t>
            </a:r>
            <a:r>
              <a:rPr lang="en-US" sz="3600" dirty="0">
                <a:latin typeface="Agency FB" panose="020B0503020202020204" pitchFamily="34" charset="0"/>
              </a:rPr>
              <a:t>.</a:t>
            </a:r>
            <a:br>
              <a:rPr lang="en-US" sz="3600" dirty="0">
                <a:latin typeface="Agency FB" panose="020B0503020202020204" pitchFamily="34" charset="0"/>
              </a:rPr>
            </a:br>
            <a:br>
              <a:rPr lang="en-US" sz="3600" dirty="0">
                <a:latin typeface="Agency FB" panose="020B0503020202020204" pitchFamily="34" charset="0"/>
              </a:rPr>
            </a:br>
            <a:r>
              <a:rPr lang="en-US" sz="3600" dirty="0">
                <a:latin typeface="Agency FB" panose="020B0503020202020204" pitchFamily="34" charset="0"/>
              </a:rPr>
              <a:t>It consists of:</a:t>
            </a:r>
            <a:br>
              <a:rPr lang="en-US" sz="3600" dirty="0">
                <a:latin typeface="Agency FB" panose="020B0503020202020204" pitchFamily="34" charset="0"/>
              </a:rPr>
            </a:br>
            <a:r>
              <a:rPr lang="en-US" sz="3600" b="1" dirty="0">
                <a:latin typeface="Agency FB" panose="020B0503020202020204" pitchFamily="34" charset="0"/>
              </a:rPr>
              <a:t>Heart</a:t>
            </a:r>
            <a:r>
              <a:rPr lang="en-US" sz="3600" dirty="0">
                <a:latin typeface="Agency FB" panose="020B0503020202020204" pitchFamily="34" charset="0"/>
              </a:rPr>
              <a:t> – a muscular pump.</a:t>
            </a:r>
            <a:br>
              <a:rPr lang="en-US" sz="3600" dirty="0">
                <a:latin typeface="Agency FB" panose="020B0503020202020204" pitchFamily="34" charset="0"/>
              </a:rPr>
            </a:br>
            <a:r>
              <a:rPr lang="en-US" sz="3600" b="1" dirty="0">
                <a:latin typeface="Agency FB" panose="020B0503020202020204" pitchFamily="34" charset="0"/>
              </a:rPr>
              <a:t>Blood vessels</a:t>
            </a:r>
            <a:r>
              <a:rPr lang="en-US" sz="3600" dirty="0">
                <a:latin typeface="Agency FB" panose="020B0503020202020204" pitchFamily="34" charset="0"/>
              </a:rPr>
              <a:t> – arteries, veins, and capillaries.</a:t>
            </a:r>
            <a:br>
              <a:rPr lang="en-US" sz="3600" dirty="0">
                <a:latin typeface="Agency FB" panose="020B0503020202020204" pitchFamily="34" charset="0"/>
              </a:rPr>
            </a:br>
            <a:r>
              <a:rPr lang="en-US" sz="3600" b="1" dirty="0">
                <a:latin typeface="Agency FB" panose="020B0503020202020204" pitchFamily="34" charset="0"/>
              </a:rPr>
              <a:t>Blood</a:t>
            </a:r>
            <a:r>
              <a:rPr lang="en-US" sz="3600" dirty="0">
                <a:latin typeface="Agency FB" panose="020B0503020202020204" pitchFamily="34" charset="0"/>
              </a:rPr>
              <a:t> – circulating fluid medium.</a:t>
            </a:r>
            <a:br>
              <a:rPr lang="en-US" sz="3600" dirty="0">
                <a:latin typeface="Agency FB" panose="020B0503020202020204" pitchFamily="34" charset="0"/>
              </a:rPr>
            </a:br>
            <a:br>
              <a:rPr lang="en-US" sz="3600" dirty="0">
                <a:latin typeface="Agency FB" panose="020B0503020202020204" pitchFamily="34" charset="0"/>
              </a:rPr>
            </a:br>
            <a:r>
              <a:rPr lang="en-US" sz="3600" dirty="0">
                <a:latin typeface="Agency FB" panose="020B0503020202020204" pitchFamily="34" charset="0"/>
              </a:rPr>
              <a:t>Together, they ensure </a:t>
            </a:r>
            <a:r>
              <a:rPr lang="en-US" sz="3600" b="1" dirty="0">
                <a:latin typeface="Agency FB" panose="020B0503020202020204" pitchFamily="34" charset="0"/>
              </a:rPr>
              <a:t>transport of essential substances</a:t>
            </a:r>
            <a:r>
              <a:rPr lang="en-US" sz="3600" dirty="0">
                <a:latin typeface="Agency FB" panose="020B0503020202020204" pitchFamily="34" charset="0"/>
              </a:rPr>
              <a:t> and maintain </a:t>
            </a:r>
            <a:r>
              <a:rPr lang="en-US" sz="3600" b="1" dirty="0">
                <a:latin typeface="Agency FB" panose="020B0503020202020204" pitchFamily="34" charset="0"/>
              </a:rPr>
              <a:t>homeostasis</a:t>
            </a:r>
            <a:r>
              <a:rPr lang="en-US" sz="3600" dirty="0">
                <a:latin typeface="Agency FB" panose="020B0503020202020204" pitchFamily="34" charset="0"/>
              </a:rPr>
              <a:t>.</a:t>
            </a:r>
          </a:p>
        </p:txBody>
      </p:sp>
    </p:spTree>
    <p:extLst>
      <p:ext uri="{BB962C8B-B14F-4D97-AF65-F5344CB8AC3E}">
        <p14:creationId xmlns:p14="http://schemas.microsoft.com/office/powerpoint/2010/main" val="31895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9D68C73-102E-C9BA-DB28-4341E788738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D66D992-6AFD-6BB0-BF67-61FE9A90F84E}"/>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8E7C964A-FE09-2FF6-4C5D-BF6A12EDDF2C}"/>
              </a:ext>
            </a:extLst>
          </p:cNvPr>
          <p:cNvSpPr>
            <a:spLocks noGrp="1"/>
          </p:cNvSpPr>
          <p:nvPr>
            <p:ph type="title"/>
          </p:nvPr>
        </p:nvSpPr>
        <p:spPr>
          <a:xfrm>
            <a:off x="1066800" y="642593"/>
            <a:ext cx="10058400" cy="5306793"/>
          </a:xfrm>
        </p:spPr>
        <p:txBody>
          <a:bodyPr>
            <a:normAutofit/>
          </a:bodyPr>
          <a:lstStyle/>
          <a:p>
            <a:r>
              <a:rPr lang="en-US" sz="7200" b="1" dirty="0">
                <a:latin typeface="Agency FB" panose="020B0503020202020204" pitchFamily="34" charset="0"/>
              </a:rPr>
              <a:t>Chambers of heart </a:t>
            </a:r>
            <a:br>
              <a:rPr lang="en-US" sz="4400" dirty="0">
                <a:latin typeface="Agency FB" panose="020B0503020202020204" pitchFamily="34" charset="0"/>
              </a:rPr>
            </a:br>
            <a:r>
              <a:rPr lang="en-US" sz="4400" dirty="0">
                <a:latin typeface="Agency FB" panose="020B0503020202020204" pitchFamily="34" charset="0"/>
              </a:rPr>
              <a:t>&gt; Right atrium {</a:t>
            </a:r>
            <a:r>
              <a:rPr lang="en-US" sz="4400" dirty="0" err="1">
                <a:latin typeface="Agency FB" panose="020B0503020202020204" pitchFamily="34" charset="0"/>
              </a:rPr>
              <a:t>ra</a:t>
            </a:r>
            <a:r>
              <a:rPr lang="en-US" sz="4400" dirty="0">
                <a:latin typeface="Agency FB" panose="020B0503020202020204" pitchFamily="34" charset="0"/>
              </a:rPr>
              <a:t>}</a:t>
            </a:r>
            <a:br>
              <a:rPr lang="en-US" sz="4400" dirty="0">
                <a:latin typeface="Agency FB" panose="020B0503020202020204" pitchFamily="34" charset="0"/>
              </a:rPr>
            </a:br>
            <a:r>
              <a:rPr lang="en-US" sz="4400" dirty="0">
                <a:latin typeface="Agency FB" panose="020B0503020202020204" pitchFamily="34" charset="0"/>
              </a:rPr>
              <a:t>&gt; left atrium{la}</a:t>
            </a:r>
            <a:br>
              <a:rPr lang="en-US" sz="4400" dirty="0">
                <a:latin typeface="Agency FB" panose="020B0503020202020204" pitchFamily="34" charset="0"/>
              </a:rPr>
            </a:br>
            <a:r>
              <a:rPr lang="en-US" sz="4400" dirty="0">
                <a:latin typeface="Agency FB" panose="020B0503020202020204" pitchFamily="34" charset="0"/>
              </a:rPr>
              <a:t>&gt; Right ventricle{</a:t>
            </a:r>
            <a:r>
              <a:rPr lang="en-US" sz="4400" dirty="0" err="1">
                <a:latin typeface="Agency FB" panose="020B0503020202020204" pitchFamily="34" charset="0"/>
              </a:rPr>
              <a:t>rv</a:t>
            </a:r>
            <a:r>
              <a:rPr lang="en-US" sz="4400" dirty="0">
                <a:latin typeface="Agency FB" panose="020B0503020202020204" pitchFamily="34" charset="0"/>
              </a:rPr>
              <a:t>}</a:t>
            </a:r>
            <a:br>
              <a:rPr lang="en-US" sz="4400" dirty="0">
                <a:latin typeface="Agency FB" panose="020B0503020202020204" pitchFamily="34" charset="0"/>
              </a:rPr>
            </a:br>
            <a:r>
              <a:rPr lang="en-US" sz="4400" dirty="0">
                <a:latin typeface="Agency FB" panose="020B0503020202020204" pitchFamily="34" charset="0"/>
              </a:rPr>
              <a:t>&gt; left ventricle{lv}</a:t>
            </a:r>
            <a:endParaRPr lang="en-IN" sz="4400" dirty="0">
              <a:latin typeface="Agency FB" panose="020B0503020202020204" pitchFamily="34" charset="0"/>
            </a:endParaRPr>
          </a:p>
        </p:txBody>
      </p:sp>
    </p:spTree>
    <p:extLst>
      <p:ext uri="{BB962C8B-B14F-4D97-AF65-F5344CB8AC3E}">
        <p14:creationId xmlns:p14="http://schemas.microsoft.com/office/powerpoint/2010/main" val="2915936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4928E3-8B1D-56D0-FF1A-98AF0BA84F1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6F86F9B-1095-C7F9-2BF1-81EB1FDC3AEB}"/>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5950AF6C-3C9E-8C24-FDBE-9BCA00E0E1B7}"/>
              </a:ext>
            </a:extLst>
          </p:cNvPr>
          <p:cNvSpPr>
            <a:spLocks noGrp="1"/>
          </p:cNvSpPr>
          <p:nvPr>
            <p:ph type="title"/>
          </p:nvPr>
        </p:nvSpPr>
        <p:spPr>
          <a:xfrm>
            <a:off x="1066800" y="0"/>
            <a:ext cx="10058400" cy="6858000"/>
          </a:xfrm>
        </p:spPr>
        <p:txBody>
          <a:bodyPr>
            <a:normAutofit fontScale="90000"/>
          </a:bodyPr>
          <a:lstStyle/>
          <a:p>
            <a:r>
              <a:rPr lang="en-IN" sz="6000" b="1" dirty="0"/>
              <a:t>Right Atrium</a:t>
            </a:r>
            <a:br>
              <a:rPr lang="en-IN" sz="4400" dirty="0"/>
            </a:br>
            <a:r>
              <a:rPr lang="en-US" sz="4400" b="1" dirty="0"/>
              <a:t>1. External Features</a:t>
            </a:r>
            <a:br>
              <a:rPr lang="en-US" sz="4400" b="1" dirty="0"/>
            </a:br>
            <a:r>
              <a:rPr lang="en-US" sz="4400" dirty="0"/>
              <a:t>Forms the </a:t>
            </a:r>
            <a:r>
              <a:rPr lang="en-US" sz="4400" b="1" dirty="0"/>
              <a:t>right border</a:t>
            </a:r>
            <a:r>
              <a:rPr lang="en-US" sz="4400" dirty="0"/>
              <a:t> of the heart.</a:t>
            </a:r>
            <a:br>
              <a:rPr lang="en-US" sz="4400" dirty="0"/>
            </a:br>
            <a:r>
              <a:rPr lang="en-US" sz="4400" dirty="0"/>
              <a:t>Has an </a:t>
            </a:r>
            <a:r>
              <a:rPr lang="en-US" sz="4400" b="1" dirty="0"/>
              <a:t>ear-like projection</a:t>
            </a:r>
            <a:r>
              <a:rPr lang="en-US" sz="4400" dirty="0"/>
              <a:t> → </a:t>
            </a:r>
            <a:r>
              <a:rPr lang="en-US" sz="4400" b="1" dirty="0"/>
              <a:t>Right Auricle</a:t>
            </a:r>
            <a:r>
              <a:rPr lang="en-US" sz="4400" dirty="0"/>
              <a:t> (increases atrial capacity).</a:t>
            </a:r>
            <a:br>
              <a:rPr lang="en-US" sz="4400" dirty="0"/>
            </a:br>
            <a:r>
              <a:rPr lang="en-US" sz="4400" dirty="0"/>
              <a:t>Receives:</a:t>
            </a:r>
            <a:br>
              <a:rPr lang="en-US" sz="4400" dirty="0"/>
            </a:br>
            <a:r>
              <a:rPr lang="en-US" sz="4400" b="1" dirty="0"/>
              <a:t>Superior vena cava (SVC)</a:t>
            </a:r>
            <a:r>
              <a:rPr lang="en-US" sz="4400" dirty="0"/>
              <a:t> – opens at upper part of RA.</a:t>
            </a:r>
            <a:br>
              <a:rPr lang="en-US" sz="4400" dirty="0"/>
            </a:br>
            <a:r>
              <a:rPr lang="en-US" sz="4400" b="1" dirty="0"/>
              <a:t>Inferior vena cava (IVC)</a:t>
            </a:r>
            <a:r>
              <a:rPr lang="en-US" sz="4400" dirty="0"/>
              <a:t> – opens at lower part.</a:t>
            </a:r>
            <a:br>
              <a:rPr lang="en-US" sz="4400" dirty="0"/>
            </a:br>
            <a:r>
              <a:rPr lang="en-US" sz="4400" b="1" dirty="0"/>
              <a:t>Coronary sinus</a:t>
            </a:r>
            <a:r>
              <a:rPr lang="en-US" sz="4400" dirty="0"/>
              <a:t> – opens between IVC and tricuspid orifice.</a:t>
            </a:r>
            <a:br>
              <a:rPr lang="en-US" sz="4400" dirty="0"/>
            </a:br>
            <a:r>
              <a:rPr lang="en-US" sz="4400" dirty="0"/>
              <a:t>Small anterior cardiac veins.</a:t>
            </a:r>
            <a:endParaRPr lang="en-IN" sz="4400" dirty="0">
              <a:latin typeface="Agency FB" panose="020B0503020202020204" pitchFamily="34" charset="0"/>
            </a:endParaRPr>
          </a:p>
        </p:txBody>
      </p:sp>
    </p:spTree>
    <p:extLst>
      <p:ext uri="{BB962C8B-B14F-4D97-AF65-F5344CB8AC3E}">
        <p14:creationId xmlns:p14="http://schemas.microsoft.com/office/powerpoint/2010/main" val="1427871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EBB50E3-103C-1C51-F76A-6FD984EBF22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1CC9753-9724-B956-EBC0-A245CAD846FB}"/>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10242" name="Picture 2" descr="Coronary Sinus - an overview | ScienceDirect Topics">
            <a:extLst>
              <a:ext uri="{FF2B5EF4-FFF2-40B4-BE49-F238E27FC236}">
                <a16:creationId xmlns:a16="http://schemas.microsoft.com/office/drawing/2014/main" id="{5634C40D-3C81-5311-35A1-8F42D8BE4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090"/>
            <a:ext cx="7823200" cy="690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70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835CBB4-685B-A5D9-368A-A288DAA66CB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7B19891-B3C7-2EDA-B538-94FA4AA07627}"/>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5F8CD9D6-D50A-DC0E-8131-CAE8DBD86AE3}"/>
              </a:ext>
            </a:extLst>
          </p:cNvPr>
          <p:cNvSpPr>
            <a:spLocks noGrp="1"/>
          </p:cNvSpPr>
          <p:nvPr>
            <p:ph type="title"/>
          </p:nvPr>
        </p:nvSpPr>
        <p:spPr>
          <a:xfrm>
            <a:off x="1066800" y="642593"/>
            <a:ext cx="10058400" cy="5306793"/>
          </a:xfrm>
        </p:spPr>
        <p:txBody>
          <a:bodyPr>
            <a:normAutofit/>
          </a:bodyPr>
          <a:lstStyle/>
          <a:p>
            <a:r>
              <a:rPr lang="en-US" sz="4400" b="1" dirty="0"/>
              <a:t>2. Internal Features</a:t>
            </a:r>
            <a:br>
              <a:rPr lang="en-US" sz="4400" b="1" dirty="0"/>
            </a:br>
            <a:br>
              <a:rPr lang="en-US" sz="4400" b="1" dirty="0"/>
            </a:br>
            <a:r>
              <a:rPr lang="en-US" sz="4400" dirty="0"/>
              <a:t>The right atrium is divided internally into two parts by a vertical ridge called the </a:t>
            </a:r>
            <a:r>
              <a:rPr lang="en-US" sz="4400" b="1" dirty="0"/>
              <a:t>Crista Terminalis</a:t>
            </a:r>
            <a:r>
              <a:rPr lang="en-US" sz="4400" dirty="0"/>
              <a:t>:</a:t>
            </a:r>
            <a:endParaRPr lang="en-IN" sz="4400" dirty="0">
              <a:latin typeface="Agency FB" panose="020B0503020202020204" pitchFamily="34" charset="0"/>
            </a:endParaRPr>
          </a:p>
        </p:txBody>
      </p:sp>
    </p:spTree>
    <p:extLst>
      <p:ext uri="{BB962C8B-B14F-4D97-AF65-F5344CB8AC3E}">
        <p14:creationId xmlns:p14="http://schemas.microsoft.com/office/powerpoint/2010/main" val="2569118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07C0E3A-E0A0-01FE-762E-8D73C5924E8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4D09F09-78C1-B2AF-2174-BEBD0E6C49F9}"/>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AAF73216-38EA-8452-AD4D-19D4B6F882E1}"/>
              </a:ext>
            </a:extLst>
          </p:cNvPr>
          <p:cNvSpPr>
            <a:spLocks noGrp="1"/>
          </p:cNvSpPr>
          <p:nvPr>
            <p:ph type="title"/>
          </p:nvPr>
        </p:nvSpPr>
        <p:spPr>
          <a:xfrm>
            <a:off x="1066800" y="642593"/>
            <a:ext cx="10058400" cy="5306793"/>
          </a:xfrm>
        </p:spPr>
        <p:txBody>
          <a:bodyPr>
            <a:normAutofit fontScale="90000"/>
          </a:bodyPr>
          <a:lstStyle/>
          <a:p>
            <a:r>
              <a:rPr lang="en-IN" sz="5300" b="1" dirty="0">
                <a:latin typeface="Bernard MT Condensed" panose="02050806060905020404" pitchFamily="18" charset="0"/>
              </a:rPr>
              <a:t>A. Sinus </a:t>
            </a:r>
            <a:r>
              <a:rPr lang="en-IN" sz="5300" b="1" dirty="0" err="1">
                <a:latin typeface="Bernard MT Condensed" panose="02050806060905020404" pitchFamily="18" charset="0"/>
              </a:rPr>
              <a:t>Venarum</a:t>
            </a:r>
            <a:r>
              <a:rPr lang="en-IN" sz="5300" b="1" dirty="0">
                <a:latin typeface="Bernard MT Condensed" panose="02050806060905020404" pitchFamily="18" charset="0"/>
              </a:rPr>
              <a:t> (Posterior smooth part)</a:t>
            </a:r>
            <a:br>
              <a:rPr lang="en-IN" sz="4400" b="1" dirty="0"/>
            </a:br>
            <a:r>
              <a:rPr lang="en-IN" sz="4400" dirty="0"/>
              <a:t>Located </a:t>
            </a:r>
            <a:r>
              <a:rPr lang="en-IN" sz="4400" b="1" dirty="0"/>
              <a:t>posterior to crista terminalis</a:t>
            </a:r>
            <a:r>
              <a:rPr lang="en-IN" sz="4400" dirty="0"/>
              <a:t>.</a:t>
            </a:r>
            <a:br>
              <a:rPr lang="en-IN" sz="4400" dirty="0"/>
            </a:br>
            <a:r>
              <a:rPr lang="en-IN" sz="4400" dirty="0"/>
              <a:t>Smooth-walled region.</a:t>
            </a:r>
            <a:br>
              <a:rPr lang="en-IN" sz="4400" dirty="0"/>
            </a:br>
            <a:r>
              <a:rPr lang="en-IN" sz="4400" dirty="0"/>
              <a:t>Derived embryologically from sinus venosus.</a:t>
            </a:r>
            <a:br>
              <a:rPr lang="en-IN" sz="4400" dirty="0"/>
            </a:br>
            <a:r>
              <a:rPr lang="en-IN" sz="4400" dirty="0"/>
              <a:t>Openings present:</a:t>
            </a:r>
            <a:br>
              <a:rPr lang="en-IN" sz="4400" dirty="0"/>
            </a:br>
            <a:r>
              <a:rPr lang="en-IN" sz="4400" b="1" dirty="0"/>
              <a:t>SVC</a:t>
            </a:r>
            <a:r>
              <a:rPr lang="en-IN" sz="4400" dirty="0"/>
              <a:t> (upper part).</a:t>
            </a:r>
            <a:br>
              <a:rPr lang="en-IN" sz="4400" dirty="0"/>
            </a:br>
            <a:r>
              <a:rPr lang="en-IN" sz="4400" b="1" dirty="0"/>
              <a:t>IVC</a:t>
            </a:r>
            <a:r>
              <a:rPr lang="en-IN" sz="4400" dirty="0"/>
              <a:t> (lower part, guarded by </a:t>
            </a:r>
            <a:r>
              <a:rPr lang="en-IN" sz="4400" b="1" dirty="0"/>
              <a:t>Eustachian valve</a:t>
            </a:r>
            <a:r>
              <a:rPr lang="en-IN" sz="4400" dirty="0"/>
              <a:t>).</a:t>
            </a:r>
            <a:br>
              <a:rPr lang="en-IN" sz="4400" dirty="0"/>
            </a:br>
            <a:r>
              <a:rPr lang="en-IN" sz="4400" b="1" dirty="0"/>
              <a:t>Coronary sinus</a:t>
            </a:r>
            <a:r>
              <a:rPr lang="en-IN" sz="4400" dirty="0"/>
              <a:t> (guarded by </a:t>
            </a:r>
            <a:r>
              <a:rPr lang="en-IN" sz="4400" b="1" dirty="0"/>
              <a:t>Thebesian valve</a:t>
            </a:r>
            <a:r>
              <a:rPr lang="en-IN" sz="4400" dirty="0"/>
              <a:t>).</a:t>
            </a:r>
            <a:br>
              <a:rPr lang="en-IN" sz="4400" dirty="0"/>
            </a:br>
            <a:r>
              <a:rPr lang="en-IN" sz="4400" dirty="0"/>
              <a:t>Clinical: site where venous blood enters RA.</a:t>
            </a:r>
            <a:endParaRPr lang="en-IN" sz="4400" dirty="0">
              <a:latin typeface="Agency FB" panose="020B0503020202020204" pitchFamily="34" charset="0"/>
            </a:endParaRPr>
          </a:p>
        </p:txBody>
      </p:sp>
    </p:spTree>
    <p:extLst>
      <p:ext uri="{BB962C8B-B14F-4D97-AF65-F5344CB8AC3E}">
        <p14:creationId xmlns:p14="http://schemas.microsoft.com/office/powerpoint/2010/main" val="1812439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2E0FE7D-28CD-C914-49D4-27D6CE77F48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964619E-AB5D-A779-A4BE-ADDFA2D2EDE3}"/>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59971FA9-E953-73BE-950D-F7DA00A46F19}"/>
              </a:ext>
            </a:extLst>
          </p:cNvPr>
          <p:cNvSpPr>
            <a:spLocks noGrp="1"/>
          </p:cNvSpPr>
          <p:nvPr>
            <p:ph type="title"/>
          </p:nvPr>
        </p:nvSpPr>
        <p:spPr>
          <a:xfrm>
            <a:off x="1066800" y="642593"/>
            <a:ext cx="10058400" cy="5306793"/>
          </a:xfrm>
        </p:spPr>
        <p:txBody>
          <a:bodyPr>
            <a:normAutofit/>
          </a:bodyPr>
          <a:lstStyle/>
          <a:p>
            <a:r>
              <a:rPr lang="en-US" sz="4800" b="1" dirty="0">
                <a:latin typeface="Bernard MT Condensed" panose="02050806060905020404" pitchFamily="18" charset="0"/>
              </a:rPr>
              <a:t>B. Atrium Proper (Anterior rough part)</a:t>
            </a:r>
            <a:br>
              <a:rPr lang="en-US" sz="4400" b="1" dirty="0"/>
            </a:br>
            <a:r>
              <a:rPr lang="en-US" sz="4400" dirty="0"/>
              <a:t>Located </a:t>
            </a:r>
            <a:r>
              <a:rPr lang="en-US" sz="4400" b="1" dirty="0"/>
              <a:t>anterior to crista terminalis</a:t>
            </a:r>
            <a:r>
              <a:rPr lang="en-US" sz="4400" dirty="0"/>
              <a:t>.</a:t>
            </a:r>
            <a:br>
              <a:rPr lang="en-US" sz="4400" dirty="0"/>
            </a:br>
            <a:r>
              <a:rPr lang="en-US" sz="4400" dirty="0"/>
              <a:t>Contains </a:t>
            </a:r>
            <a:r>
              <a:rPr lang="en-US" sz="4400" b="1" dirty="0" err="1"/>
              <a:t>musculi</a:t>
            </a:r>
            <a:r>
              <a:rPr lang="en-US" sz="4400" b="1" dirty="0"/>
              <a:t> </a:t>
            </a:r>
            <a:r>
              <a:rPr lang="en-US" sz="4400" b="1" dirty="0" err="1"/>
              <a:t>pectinati</a:t>
            </a:r>
            <a:r>
              <a:rPr lang="en-US" sz="4400" dirty="0"/>
              <a:t> (parallel muscular ridges).</a:t>
            </a:r>
            <a:br>
              <a:rPr lang="en-US" sz="4400" dirty="0"/>
            </a:br>
            <a:r>
              <a:rPr lang="en-US" sz="4400" dirty="0"/>
              <a:t>Extends into the </a:t>
            </a:r>
            <a:r>
              <a:rPr lang="en-US" sz="4400" b="1" dirty="0"/>
              <a:t>auricle</a:t>
            </a:r>
            <a:r>
              <a:rPr lang="en-US" sz="4400" dirty="0"/>
              <a:t>.</a:t>
            </a:r>
            <a:br>
              <a:rPr lang="en-US" sz="4400" dirty="0"/>
            </a:br>
            <a:r>
              <a:rPr lang="en-US" sz="4400" dirty="0"/>
              <a:t>Helps in contraction of atrium.</a:t>
            </a:r>
            <a:endParaRPr lang="en-IN" sz="4400" dirty="0">
              <a:latin typeface="Agency FB" panose="020B0503020202020204" pitchFamily="34" charset="0"/>
            </a:endParaRPr>
          </a:p>
        </p:txBody>
      </p:sp>
    </p:spTree>
    <p:extLst>
      <p:ext uri="{BB962C8B-B14F-4D97-AF65-F5344CB8AC3E}">
        <p14:creationId xmlns:p14="http://schemas.microsoft.com/office/powerpoint/2010/main" val="2532497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C9CB43D-74E6-076D-BAA7-ED72BA59839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5C4FC50-8C25-521B-3C77-4B794084CFAF}"/>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42E0C84B-A52D-4044-2F26-42829939616F}"/>
              </a:ext>
            </a:extLst>
          </p:cNvPr>
          <p:cNvSpPr>
            <a:spLocks noGrp="1"/>
          </p:cNvSpPr>
          <p:nvPr>
            <p:ph type="title"/>
          </p:nvPr>
        </p:nvSpPr>
        <p:spPr>
          <a:xfrm>
            <a:off x="1066800" y="642593"/>
            <a:ext cx="10058400" cy="5306793"/>
          </a:xfrm>
        </p:spPr>
        <p:txBody>
          <a:bodyPr>
            <a:normAutofit/>
          </a:bodyPr>
          <a:lstStyle/>
          <a:p>
            <a:r>
              <a:rPr lang="en-IN" sz="4400" b="1" dirty="0"/>
              <a:t>3. Interatrial Septum (Medial Wall of RA)</a:t>
            </a:r>
            <a:br>
              <a:rPr lang="en-IN" sz="4400" b="1" dirty="0"/>
            </a:br>
            <a:br>
              <a:rPr lang="en-IN" sz="4400" b="1" dirty="0"/>
            </a:br>
            <a:r>
              <a:rPr lang="en-IN" sz="4400" dirty="0"/>
              <a:t>Thin partition between RA and LA.</a:t>
            </a:r>
            <a:br>
              <a:rPr lang="en-IN" sz="4400" dirty="0"/>
            </a:br>
            <a:r>
              <a:rPr lang="en-IN" sz="4400" dirty="0"/>
              <a:t>Has an oval depression → </a:t>
            </a:r>
            <a:r>
              <a:rPr lang="en-IN" sz="4400" b="1" dirty="0"/>
              <a:t>Fossa Ovalis</a:t>
            </a:r>
            <a:r>
              <a:rPr lang="en-IN" sz="4400" dirty="0"/>
              <a:t> (remnant of foramen </a:t>
            </a:r>
            <a:r>
              <a:rPr lang="en-IN" sz="4400" dirty="0" err="1"/>
              <a:t>ovale</a:t>
            </a:r>
            <a:r>
              <a:rPr lang="en-IN" sz="4400" dirty="0"/>
              <a:t> of </a:t>
            </a:r>
            <a:r>
              <a:rPr lang="en-IN" sz="4400" dirty="0" err="1"/>
              <a:t>fetal</a:t>
            </a:r>
            <a:r>
              <a:rPr lang="en-IN" sz="4400" dirty="0"/>
              <a:t> life).</a:t>
            </a:r>
            <a:br>
              <a:rPr lang="en-IN" sz="4400" dirty="0"/>
            </a:br>
            <a:r>
              <a:rPr lang="en-IN" sz="4400" dirty="0"/>
              <a:t>Raised margin → </a:t>
            </a:r>
            <a:r>
              <a:rPr lang="en-IN" sz="4400" b="1" dirty="0"/>
              <a:t>Limbus fossa ovalis</a:t>
            </a:r>
            <a:r>
              <a:rPr lang="en-IN" sz="4400" dirty="0"/>
              <a:t>.</a:t>
            </a:r>
            <a:endParaRPr lang="en-IN" sz="4400" dirty="0">
              <a:latin typeface="Agency FB" panose="020B0503020202020204" pitchFamily="34" charset="0"/>
            </a:endParaRPr>
          </a:p>
        </p:txBody>
      </p:sp>
    </p:spTree>
    <p:extLst>
      <p:ext uri="{BB962C8B-B14F-4D97-AF65-F5344CB8AC3E}">
        <p14:creationId xmlns:p14="http://schemas.microsoft.com/office/powerpoint/2010/main" val="3904253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51077EA-7490-18B3-1A7D-6EE370E6B42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81A3A39-32E1-1CA4-0FCF-9485FFBFE9C4}"/>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B4EBC705-CDC1-1DC8-E157-5080A75BC982}"/>
              </a:ext>
            </a:extLst>
          </p:cNvPr>
          <p:cNvSpPr>
            <a:spLocks noGrp="1"/>
          </p:cNvSpPr>
          <p:nvPr>
            <p:ph type="title"/>
          </p:nvPr>
        </p:nvSpPr>
        <p:spPr>
          <a:xfrm>
            <a:off x="1066800" y="642593"/>
            <a:ext cx="10058400" cy="5306793"/>
          </a:xfrm>
        </p:spPr>
        <p:txBody>
          <a:bodyPr>
            <a:normAutofit fontScale="90000"/>
          </a:bodyPr>
          <a:lstStyle/>
          <a:p>
            <a:r>
              <a:rPr lang="en-US" sz="4400" b="1" dirty="0"/>
              <a:t>4. Tricuspid Opening</a:t>
            </a:r>
            <a:br>
              <a:rPr lang="en-US" sz="4400" b="1" dirty="0"/>
            </a:br>
            <a:br>
              <a:rPr lang="en-US" sz="4400" b="1" dirty="0"/>
            </a:br>
            <a:r>
              <a:rPr lang="en-US" sz="4400" dirty="0"/>
              <a:t>Located in </a:t>
            </a:r>
            <a:r>
              <a:rPr lang="en-US" sz="4400" b="1" dirty="0"/>
              <a:t>inferior part of RA</a:t>
            </a:r>
            <a:r>
              <a:rPr lang="en-US" sz="4400" dirty="0"/>
              <a:t>, leading to right ventricle.</a:t>
            </a:r>
            <a:br>
              <a:rPr lang="en-US" sz="4400" dirty="0"/>
            </a:br>
            <a:br>
              <a:rPr lang="en-US" sz="4400" dirty="0"/>
            </a:br>
            <a:r>
              <a:rPr lang="en-US" sz="4400" dirty="0"/>
              <a:t>Guarded by the </a:t>
            </a:r>
            <a:r>
              <a:rPr lang="en-US" sz="4400" b="1" dirty="0"/>
              <a:t>Tricuspid Valve</a:t>
            </a:r>
            <a:r>
              <a:rPr lang="en-US" sz="4400" dirty="0"/>
              <a:t> (3 cusps: anterior, posterior, septal).</a:t>
            </a:r>
            <a:br>
              <a:rPr lang="en-US" sz="4400" dirty="0"/>
            </a:br>
            <a:br>
              <a:rPr lang="en-US" sz="4400" dirty="0"/>
            </a:br>
            <a:r>
              <a:rPr lang="en-US" sz="4400" dirty="0"/>
              <a:t>Allows blood flow </a:t>
            </a:r>
            <a:r>
              <a:rPr lang="en-US" sz="4400" b="1" dirty="0"/>
              <a:t>RA → RV</a:t>
            </a:r>
            <a:r>
              <a:rPr lang="en-US" sz="4400" dirty="0"/>
              <a:t> during atrial contraction.</a:t>
            </a:r>
            <a:endParaRPr lang="en-IN" sz="4400" dirty="0">
              <a:latin typeface="Agency FB" panose="020B0503020202020204" pitchFamily="34" charset="0"/>
            </a:endParaRPr>
          </a:p>
        </p:txBody>
      </p:sp>
    </p:spTree>
    <p:extLst>
      <p:ext uri="{BB962C8B-B14F-4D97-AF65-F5344CB8AC3E}">
        <p14:creationId xmlns:p14="http://schemas.microsoft.com/office/powerpoint/2010/main" val="2448864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1E16107-AD53-47A3-1EDE-8C284103F51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3FC6904-BFA6-7B9B-F551-DC59AC71E04C}"/>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E579DEEA-9534-1459-FDB8-55D89B76ABA0}"/>
              </a:ext>
            </a:extLst>
          </p:cNvPr>
          <p:cNvSpPr>
            <a:spLocks noGrp="1"/>
          </p:cNvSpPr>
          <p:nvPr>
            <p:ph type="title"/>
          </p:nvPr>
        </p:nvSpPr>
        <p:spPr>
          <a:xfrm>
            <a:off x="1066800" y="642593"/>
            <a:ext cx="10058400" cy="5306793"/>
          </a:xfrm>
        </p:spPr>
        <p:txBody>
          <a:bodyPr>
            <a:normAutofit fontScale="90000"/>
          </a:bodyPr>
          <a:lstStyle/>
          <a:p>
            <a:r>
              <a:rPr lang="en-IN" sz="4400" b="1" dirty="0"/>
              <a:t>Clinical importance:</a:t>
            </a:r>
            <a:br>
              <a:rPr lang="en-IN" sz="4400" b="1" dirty="0"/>
            </a:br>
            <a:br>
              <a:rPr lang="en-IN" sz="4400" dirty="0"/>
            </a:br>
            <a:r>
              <a:rPr lang="en-IN" sz="4400" dirty="0"/>
              <a:t>Atrial septal defect (ASD) occurs when foramen </a:t>
            </a:r>
            <a:r>
              <a:rPr lang="en-IN" sz="4400" dirty="0" err="1"/>
              <a:t>ovale</a:t>
            </a:r>
            <a:r>
              <a:rPr lang="en-IN" sz="4400" dirty="0"/>
              <a:t> fails to close.</a:t>
            </a:r>
            <a:br>
              <a:rPr lang="en-IN" sz="4400" dirty="0"/>
            </a:br>
            <a:br>
              <a:rPr lang="en-IN" sz="4400" dirty="0"/>
            </a:br>
            <a:r>
              <a:rPr lang="en-IN" sz="4400" dirty="0"/>
              <a:t>Thrombi may lodge in RA in cases of atrial fibrillation.</a:t>
            </a:r>
            <a:br>
              <a:rPr lang="en-IN" sz="4400" dirty="0"/>
            </a:br>
            <a:br>
              <a:rPr lang="en-IN" sz="4400" dirty="0"/>
            </a:br>
            <a:r>
              <a:rPr lang="en-IN" sz="4400" dirty="0"/>
              <a:t>IVC opening valve sometimes persists as Chiari network (abnormal).</a:t>
            </a:r>
          </a:p>
        </p:txBody>
      </p:sp>
    </p:spTree>
    <p:extLst>
      <p:ext uri="{BB962C8B-B14F-4D97-AF65-F5344CB8AC3E}">
        <p14:creationId xmlns:p14="http://schemas.microsoft.com/office/powerpoint/2010/main" val="159443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4D983-EB8C-B8D2-8A33-1DDF5DC05F4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4788C8F-2BC0-8CBD-663C-7ADAE55F832F}"/>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11268" name="Picture 4" descr="Anatomy of the Human Heart | Thoracic Key">
            <a:extLst>
              <a:ext uri="{FF2B5EF4-FFF2-40B4-BE49-F238E27FC236}">
                <a16:creationId xmlns:a16="http://schemas.microsoft.com/office/drawing/2014/main" id="{071F6F9D-1866-EF8B-9DCB-D87BBE331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59"/>
            <a:ext cx="5791200" cy="405384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GA: Cardiovascular System I &amp; Ia Flashcards | Quizlet">
            <a:extLst>
              <a:ext uri="{FF2B5EF4-FFF2-40B4-BE49-F238E27FC236}">
                <a16:creationId xmlns:a16="http://schemas.microsoft.com/office/drawing/2014/main" id="{583F2F95-7F47-DADF-5A9E-E72E8008C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121" y="-19518"/>
            <a:ext cx="6397879" cy="407336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Tricuspid Valve - Anatomy, Structure, Function">
            <a:extLst>
              <a:ext uri="{FF2B5EF4-FFF2-40B4-BE49-F238E27FC236}">
                <a16:creationId xmlns:a16="http://schemas.microsoft.com/office/drawing/2014/main" id="{80A7E4CC-C9A4-315D-5864-AB2DA12ED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35564"/>
            <a:ext cx="2936240" cy="293624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Atrial septal defect - Wikipedia">
            <a:extLst>
              <a:ext uri="{FF2B5EF4-FFF2-40B4-BE49-F238E27FC236}">
                <a16:creationId xmlns:a16="http://schemas.microsoft.com/office/drawing/2014/main" id="{C3DBD539-021C-B145-3CDB-B4333FBCF3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872"/>
          <a:stretch>
            <a:fillRect/>
          </a:stretch>
        </p:blipFill>
        <p:spPr bwMode="auto">
          <a:xfrm>
            <a:off x="2936240" y="4053840"/>
            <a:ext cx="2061576" cy="280415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Atrial Fibrillation (AF)">
            <a:extLst>
              <a:ext uri="{FF2B5EF4-FFF2-40B4-BE49-F238E27FC236}">
                <a16:creationId xmlns:a16="http://schemas.microsoft.com/office/drawing/2014/main" id="{9CAECF93-DA3E-13DE-59CE-BA53DE0B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9198" y="4032720"/>
            <a:ext cx="3660278" cy="2784639"/>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Chiari Network Echocardiography - YouTube">
            <a:extLst>
              <a:ext uri="{FF2B5EF4-FFF2-40B4-BE49-F238E27FC236}">
                <a16:creationId xmlns:a16="http://schemas.microsoft.com/office/drawing/2014/main" id="{C81C8B0D-8EA8-3B20-6389-A46CCF972D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583" t="22666" r="25167"/>
          <a:stretch>
            <a:fillRect/>
          </a:stretch>
        </p:blipFill>
        <p:spPr bwMode="auto">
          <a:xfrm>
            <a:off x="8559476" y="4000186"/>
            <a:ext cx="3632524" cy="287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009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1B04B-17EE-A679-D75C-8F30F97FC5E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291324E-9596-9225-CC7E-200C9A43D84B}"/>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4100" name="Picture 4">
            <a:extLst>
              <a:ext uri="{FF2B5EF4-FFF2-40B4-BE49-F238E27FC236}">
                <a16:creationId xmlns:a16="http://schemas.microsoft.com/office/drawing/2014/main" id="{09677E7E-CCC9-6F39-91C6-A95ABAA8E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925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is may contain: diagram of blood vessels and their functions">
            <a:extLst>
              <a:ext uri="{FF2B5EF4-FFF2-40B4-BE49-F238E27FC236}">
                <a16:creationId xmlns:a16="http://schemas.microsoft.com/office/drawing/2014/main" id="{DE837E76-7925-9952-3418-F342F5B74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208" y="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44E9632-26CB-57D6-BCCA-4927D826E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208"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57B35BDC-452C-9324-D6B9-778C1BB14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0208" y="0"/>
            <a:ext cx="4751792" cy="6894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819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1E6D0-DF62-1322-FC64-716CC78DCC9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D33F6AD-DFA9-D5F7-6ABC-E2BE0F471AD5}"/>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13C8F6A6-C3EC-EAA3-054A-505D5025700A}"/>
              </a:ext>
            </a:extLst>
          </p:cNvPr>
          <p:cNvSpPr>
            <a:spLocks noGrp="1"/>
          </p:cNvSpPr>
          <p:nvPr>
            <p:ph type="title"/>
          </p:nvPr>
        </p:nvSpPr>
        <p:spPr>
          <a:xfrm>
            <a:off x="1066800" y="642593"/>
            <a:ext cx="10058400" cy="5306793"/>
          </a:xfrm>
        </p:spPr>
        <p:txBody>
          <a:bodyPr>
            <a:normAutofit/>
          </a:bodyPr>
          <a:lstStyle/>
          <a:p>
            <a:r>
              <a:rPr lang="en-IN" sz="6600" b="1" dirty="0"/>
              <a:t>left Atrium</a:t>
            </a:r>
            <a:br>
              <a:rPr lang="en-IN" sz="4400" dirty="0"/>
            </a:br>
            <a:r>
              <a:rPr lang="en-US" sz="4400" dirty="0"/>
              <a:t>One of the four chambers of the heart.</a:t>
            </a:r>
            <a:br>
              <a:rPr lang="en-US" sz="4400" dirty="0"/>
            </a:br>
            <a:r>
              <a:rPr lang="en-US" sz="4400" dirty="0"/>
              <a:t>Acts as a </a:t>
            </a:r>
            <a:r>
              <a:rPr lang="en-US" sz="4400" b="1" dirty="0"/>
              <a:t>receiving chamber for oxygenated blood</a:t>
            </a:r>
            <a:r>
              <a:rPr lang="en-US" sz="4400" dirty="0"/>
              <a:t> from the lungs via the pulmonary veins.</a:t>
            </a:r>
            <a:br>
              <a:rPr lang="en-US" sz="4400" dirty="0"/>
            </a:br>
            <a:r>
              <a:rPr lang="en-US" sz="4400" dirty="0"/>
              <a:t>Lies posterior to the right atrium, forming the </a:t>
            </a:r>
            <a:r>
              <a:rPr lang="en-US" sz="4400" b="1" dirty="0"/>
              <a:t>base of the heart</a:t>
            </a:r>
            <a:r>
              <a:rPr lang="en-US" sz="4400" dirty="0"/>
              <a:t>.</a:t>
            </a:r>
            <a:endParaRPr lang="en-IN" sz="4400" dirty="0"/>
          </a:p>
        </p:txBody>
      </p:sp>
    </p:spTree>
    <p:extLst>
      <p:ext uri="{BB962C8B-B14F-4D97-AF65-F5344CB8AC3E}">
        <p14:creationId xmlns:p14="http://schemas.microsoft.com/office/powerpoint/2010/main" val="3451680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A27E7-8FA2-1CE5-07B9-627D8EE330B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079D7F9-C94F-4DC4-279E-A58E6F3BB323}"/>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CB92DC9E-1B1E-EE22-31E8-AA6DE6AA7C0C}"/>
              </a:ext>
            </a:extLst>
          </p:cNvPr>
          <p:cNvSpPr>
            <a:spLocks noGrp="1"/>
          </p:cNvSpPr>
          <p:nvPr>
            <p:ph type="title"/>
          </p:nvPr>
        </p:nvSpPr>
        <p:spPr>
          <a:xfrm>
            <a:off x="1066800" y="642593"/>
            <a:ext cx="10058400" cy="5306793"/>
          </a:xfrm>
        </p:spPr>
        <p:txBody>
          <a:bodyPr>
            <a:normAutofit fontScale="90000"/>
          </a:bodyPr>
          <a:lstStyle/>
          <a:p>
            <a:r>
              <a:rPr lang="en-US" sz="4400" b="1" dirty="0"/>
              <a:t>External Features</a:t>
            </a:r>
            <a:br>
              <a:rPr lang="en-US" sz="4400" b="1" dirty="0"/>
            </a:br>
            <a:r>
              <a:rPr lang="en-US" sz="4400" b="1" dirty="0"/>
              <a:t>Position:</a:t>
            </a:r>
            <a:br>
              <a:rPr lang="en-US" sz="4400" dirty="0"/>
            </a:br>
            <a:r>
              <a:rPr lang="en-US" sz="4400" dirty="0"/>
              <a:t>Forms most of the </a:t>
            </a:r>
            <a:r>
              <a:rPr lang="en-US" sz="4400" b="1" dirty="0"/>
              <a:t>base (posterior surface) of the heart</a:t>
            </a:r>
            <a:r>
              <a:rPr lang="en-US" sz="4400" dirty="0"/>
              <a:t>.</a:t>
            </a:r>
            <a:br>
              <a:rPr lang="en-US" sz="4400" dirty="0"/>
            </a:br>
            <a:r>
              <a:rPr lang="en-US" sz="4400" b="1" dirty="0"/>
              <a:t>Pulmonary veins:</a:t>
            </a:r>
            <a:br>
              <a:rPr lang="en-US" sz="4400" dirty="0"/>
            </a:br>
            <a:r>
              <a:rPr lang="en-US" sz="4400" dirty="0"/>
              <a:t>Four openings (two right, two left) drain into it.</a:t>
            </a:r>
            <a:br>
              <a:rPr lang="en-US" sz="4400" dirty="0"/>
            </a:br>
            <a:r>
              <a:rPr lang="en-US" sz="4400" b="1" dirty="0"/>
              <a:t>Left auricle:</a:t>
            </a:r>
            <a:br>
              <a:rPr lang="en-US" sz="4400" dirty="0"/>
            </a:br>
            <a:r>
              <a:rPr lang="en-US" sz="4400" dirty="0"/>
              <a:t>A small, ear-shaped muscular pouch projecting forward.</a:t>
            </a:r>
            <a:br>
              <a:rPr lang="en-US" sz="4400" dirty="0"/>
            </a:br>
            <a:r>
              <a:rPr lang="en-US" sz="4400" dirty="0"/>
              <a:t>Related posteriorly to:</a:t>
            </a:r>
            <a:br>
              <a:rPr lang="en-US" sz="4400" dirty="0"/>
            </a:br>
            <a:r>
              <a:rPr lang="en-US" sz="4400" dirty="0"/>
              <a:t>Esophagus (important in transesophageal echocardiography).</a:t>
            </a:r>
            <a:endParaRPr lang="en-IN" sz="4400" dirty="0"/>
          </a:p>
        </p:txBody>
      </p:sp>
    </p:spTree>
    <p:extLst>
      <p:ext uri="{BB962C8B-B14F-4D97-AF65-F5344CB8AC3E}">
        <p14:creationId xmlns:p14="http://schemas.microsoft.com/office/powerpoint/2010/main" val="1381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1F662-C48E-E929-206C-0497DC9AD50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AE84FB3-26C7-180B-C376-07E36CDCA1D2}"/>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AB706FB5-D56B-6158-B2F7-57B3D5D6C43A}"/>
              </a:ext>
            </a:extLst>
          </p:cNvPr>
          <p:cNvSpPr>
            <a:spLocks noGrp="1"/>
          </p:cNvSpPr>
          <p:nvPr>
            <p:ph type="title"/>
          </p:nvPr>
        </p:nvSpPr>
        <p:spPr>
          <a:xfrm>
            <a:off x="1066800" y="642593"/>
            <a:ext cx="10058400" cy="5306793"/>
          </a:xfrm>
        </p:spPr>
        <p:txBody>
          <a:bodyPr>
            <a:normAutofit fontScale="90000"/>
          </a:bodyPr>
          <a:lstStyle/>
          <a:p>
            <a:r>
              <a:rPr lang="en-IN" sz="4400" b="1" dirty="0"/>
              <a:t>Internal Features</a:t>
            </a:r>
            <a:br>
              <a:rPr lang="en-IN" sz="4400" b="1" dirty="0"/>
            </a:br>
            <a:r>
              <a:rPr lang="en-IN" sz="4400" b="1" dirty="0"/>
              <a:t>Smooth posterior wall</a:t>
            </a:r>
            <a:r>
              <a:rPr lang="en-IN" sz="4400" dirty="0"/>
              <a:t>:</a:t>
            </a:r>
            <a:br>
              <a:rPr lang="en-IN" sz="4400" dirty="0"/>
            </a:br>
            <a:r>
              <a:rPr lang="en-IN" sz="4400" dirty="0"/>
              <a:t>Receives the 4 pulmonary veins.</a:t>
            </a:r>
            <a:br>
              <a:rPr lang="en-IN" sz="4400" dirty="0"/>
            </a:br>
            <a:r>
              <a:rPr lang="en-IN" sz="4400" b="1" dirty="0"/>
              <a:t>Auricle (anterior part):</a:t>
            </a:r>
            <a:br>
              <a:rPr lang="en-IN" sz="4400" dirty="0"/>
            </a:br>
            <a:r>
              <a:rPr lang="en-IN" sz="4400" dirty="0"/>
              <a:t>Contains </a:t>
            </a:r>
            <a:r>
              <a:rPr lang="en-IN" sz="4400" b="1" dirty="0"/>
              <a:t>pectinate muscles</a:t>
            </a:r>
            <a:r>
              <a:rPr lang="en-IN" sz="4400" dirty="0"/>
              <a:t> (comb-like ridges).</a:t>
            </a:r>
            <a:br>
              <a:rPr lang="en-IN" sz="4400" dirty="0"/>
            </a:br>
            <a:r>
              <a:rPr lang="en-IN" sz="4400" b="1" dirty="0"/>
              <a:t>Interatrial septum:</a:t>
            </a:r>
            <a:br>
              <a:rPr lang="en-IN" sz="4400" dirty="0"/>
            </a:br>
            <a:r>
              <a:rPr lang="en-IN" sz="4400" dirty="0"/>
              <a:t>Separates it from right atrium; may show impression of </a:t>
            </a:r>
            <a:r>
              <a:rPr lang="en-IN" sz="4400" b="1" dirty="0"/>
              <a:t>fossa ovalis</a:t>
            </a:r>
            <a:r>
              <a:rPr lang="en-IN" sz="4400" dirty="0"/>
              <a:t> (valve of foramen </a:t>
            </a:r>
            <a:r>
              <a:rPr lang="en-IN" sz="4400" dirty="0" err="1"/>
              <a:t>ovale</a:t>
            </a:r>
            <a:r>
              <a:rPr lang="en-IN" sz="4400" dirty="0"/>
              <a:t> from </a:t>
            </a:r>
            <a:r>
              <a:rPr lang="en-IN" sz="4400" dirty="0" err="1"/>
              <a:t>fetal</a:t>
            </a:r>
            <a:r>
              <a:rPr lang="en-IN" sz="4400" dirty="0"/>
              <a:t> life).</a:t>
            </a:r>
            <a:br>
              <a:rPr lang="en-IN" sz="4400" dirty="0"/>
            </a:br>
            <a:r>
              <a:rPr lang="en-IN" sz="4400" b="1" dirty="0"/>
              <a:t>Opening into left ventricle:</a:t>
            </a:r>
            <a:br>
              <a:rPr lang="en-IN" sz="4400" dirty="0"/>
            </a:br>
            <a:r>
              <a:rPr lang="en-IN" sz="4400" dirty="0"/>
              <a:t>The </a:t>
            </a:r>
            <a:r>
              <a:rPr lang="en-IN" sz="4400" b="1" dirty="0"/>
              <a:t>left atrioventricular orifice</a:t>
            </a:r>
            <a:r>
              <a:rPr lang="en-IN" sz="4400" dirty="0"/>
              <a:t>, guarded by the </a:t>
            </a:r>
            <a:r>
              <a:rPr lang="en-IN" sz="4400" b="1" dirty="0"/>
              <a:t>bicuspid/mitral valve</a:t>
            </a:r>
            <a:r>
              <a:rPr lang="en-IN" sz="4400" dirty="0"/>
              <a:t>.</a:t>
            </a:r>
          </a:p>
        </p:txBody>
      </p:sp>
    </p:spTree>
    <p:extLst>
      <p:ext uri="{BB962C8B-B14F-4D97-AF65-F5344CB8AC3E}">
        <p14:creationId xmlns:p14="http://schemas.microsoft.com/office/powerpoint/2010/main" val="1496555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42609-B4D2-A6B6-A3BE-E71C2B228EB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41B41F6-9AE7-DB39-065F-CAE38B87EF4B}"/>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6" name="Picture 5">
            <a:extLst>
              <a:ext uri="{FF2B5EF4-FFF2-40B4-BE49-F238E27FC236}">
                <a16:creationId xmlns:a16="http://schemas.microsoft.com/office/drawing/2014/main" id="{17EC61C2-BD97-FF5E-3228-9452B82D8D54}"/>
              </a:ext>
            </a:extLst>
          </p:cNvPr>
          <p:cNvPicPr>
            <a:picLocks noChangeAspect="1"/>
          </p:cNvPicPr>
          <p:nvPr/>
        </p:nvPicPr>
        <p:blipFill>
          <a:blip r:embed="rId2"/>
          <a:stretch>
            <a:fillRect/>
          </a:stretch>
        </p:blipFill>
        <p:spPr>
          <a:xfrm>
            <a:off x="0" y="-1"/>
            <a:ext cx="7586076" cy="6858001"/>
          </a:xfrm>
          <a:prstGeom prst="rect">
            <a:avLst/>
          </a:prstGeom>
        </p:spPr>
      </p:pic>
      <p:pic>
        <p:nvPicPr>
          <p:cNvPr id="17414" name="Picture 6" descr="Pectinate muscles of left atrium - e-Anatomy - IMAIOS">
            <a:extLst>
              <a:ext uri="{FF2B5EF4-FFF2-40B4-BE49-F238E27FC236}">
                <a16:creationId xmlns:a16="http://schemas.microsoft.com/office/drawing/2014/main" id="{EF3698F9-255C-CEEF-5176-5D982EED9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076" y="-1"/>
            <a:ext cx="4605924" cy="4816481"/>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Annulus fossa ovalis. (A) The annulus is raised along the whole... |  Download Scientific Diagram">
            <a:extLst>
              <a:ext uri="{FF2B5EF4-FFF2-40B4-BE49-F238E27FC236}">
                <a16:creationId xmlns:a16="http://schemas.microsoft.com/office/drawing/2014/main" id="{61B13584-762C-5503-823A-21E522953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6077" y="4816481"/>
            <a:ext cx="4605924" cy="2041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368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EB432-810A-18F2-0EF3-6CE09E159E9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29B7E0B-E633-897E-E20F-CBFD55F1FD22}"/>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319514C1-C52F-0F71-D066-60B1FE9F9401}"/>
              </a:ext>
            </a:extLst>
          </p:cNvPr>
          <p:cNvSpPr>
            <a:spLocks noGrp="1"/>
          </p:cNvSpPr>
          <p:nvPr>
            <p:ph type="title"/>
          </p:nvPr>
        </p:nvSpPr>
        <p:spPr>
          <a:xfrm>
            <a:off x="245327" y="642593"/>
            <a:ext cx="11452302" cy="5702451"/>
          </a:xfrm>
        </p:spPr>
        <p:txBody>
          <a:bodyPr>
            <a:normAutofit fontScale="90000"/>
          </a:bodyPr>
          <a:lstStyle/>
          <a:p>
            <a:r>
              <a:rPr lang="en-US" sz="4400" b="1" dirty="0"/>
              <a:t>Bicuspid (Mitral) Valve</a:t>
            </a:r>
            <a:br>
              <a:rPr lang="en-US" sz="4400" b="1" dirty="0"/>
            </a:br>
            <a:r>
              <a:rPr lang="en-US" sz="4400" b="1" dirty="0"/>
              <a:t>Location:</a:t>
            </a:r>
            <a:r>
              <a:rPr lang="en-US" sz="4400" dirty="0"/>
              <a:t> Between left atrium and left ventricle.</a:t>
            </a:r>
            <a:br>
              <a:rPr lang="en-US" sz="4400" dirty="0"/>
            </a:br>
            <a:r>
              <a:rPr lang="en-US" sz="4400" b="1" dirty="0"/>
              <a:t>Structure:</a:t>
            </a:r>
            <a:br>
              <a:rPr lang="en-US" sz="4400" dirty="0"/>
            </a:br>
            <a:r>
              <a:rPr lang="en-US" sz="4400" dirty="0"/>
              <a:t>Composed of </a:t>
            </a:r>
            <a:r>
              <a:rPr lang="en-US" sz="4400" b="1" dirty="0"/>
              <a:t>two cusps</a:t>
            </a:r>
            <a:r>
              <a:rPr lang="en-US" sz="4400" dirty="0"/>
              <a:t>:</a:t>
            </a:r>
            <a:br>
              <a:rPr lang="en-US" sz="4400" dirty="0"/>
            </a:br>
            <a:r>
              <a:rPr lang="en-US" sz="4400" b="1" dirty="0"/>
              <a:t>Anterior cusp</a:t>
            </a:r>
            <a:r>
              <a:rPr lang="en-US" sz="4400" dirty="0"/>
              <a:t> (larger, semicircular).</a:t>
            </a:r>
            <a:br>
              <a:rPr lang="en-US" sz="4400" dirty="0"/>
            </a:br>
            <a:r>
              <a:rPr lang="en-US" sz="4400" b="1" dirty="0"/>
              <a:t>Posterior cusp</a:t>
            </a:r>
            <a:r>
              <a:rPr lang="en-US" sz="4400" dirty="0"/>
              <a:t> (smaller, crescentic).</a:t>
            </a:r>
            <a:br>
              <a:rPr lang="en-US" sz="4400" dirty="0"/>
            </a:br>
            <a:r>
              <a:rPr lang="en-US" sz="4400" dirty="0"/>
              <a:t>Cusps are attached to the fibrous ring of the AV orifice.</a:t>
            </a:r>
            <a:br>
              <a:rPr lang="en-US" sz="4400" dirty="0"/>
            </a:br>
            <a:r>
              <a:rPr lang="en-US" sz="4400" b="1" dirty="0"/>
              <a:t>Chordae tendineae:</a:t>
            </a:r>
            <a:br>
              <a:rPr lang="en-US" sz="4400" dirty="0"/>
            </a:br>
            <a:r>
              <a:rPr lang="en-US" sz="4400" dirty="0"/>
              <a:t>Fibrous cords attaching cusps to </a:t>
            </a:r>
            <a:r>
              <a:rPr lang="en-US" sz="4400" b="1" dirty="0"/>
              <a:t>papillary muscles</a:t>
            </a:r>
            <a:r>
              <a:rPr lang="en-US" sz="4400" dirty="0"/>
              <a:t> of left ventricle.</a:t>
            </a:r>
            <a:br>
              <a:rPr lang="en-US" sz="4400" dirty="0"/>
            </a:br>
            <a:r>
              <a:rPr lang="en-US" sz="4400" b="1" dirty="0"/>
              <a:t>Function:</a:t>
            </a:r>
            <a:br>
              <a:rPr lang="en-US" sz="4400" dirty="0"/>
            </a:br>
            <a:r>
              <a:rPr lang="en-US" sz="4400" dirty="0"/>
              <a:t>Prevents backflow of blood from left ventricle into left atrium during systole.</a:t>
            </a:r>
            <a:endParaRPr lang="en-IN" sz="4400" dirty="0"/>
          </a:p>
        </p:txBody>
      </p:sp>
    </p:spTree>
    <p:extLst>
      <p:ext uri="{BB962C8B-B14F-4D97-AF65-F5344CB8AC3E}">
        <p14:creationId xmlns:p14="http://schemas.microsoft.com/office/powerpoint/2010/main" val="463930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E4FBD-D38E-CE13-1176-24A734DBB7F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26D887E-19C2-BD2D-0622-145DD2E865D1}"/>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C4020BD2-D31C-01FC-448F-A73B584B703B}"/>
              </a:ext>
            </a:extLst>
          </p:cNvPr>
          <p:cNvSpPr>
            <a:spLocks noGrp="1"/>
          </p:cNvSpPr>
          <p:nvPr>
            <p:ph type="title"/>
          </p:nvPr>
        </p:nvSpPr>
        <p:spPr>
          <a:xfrm>
            <a:off x="1066800" y="642593"/>
            <a:ext cx="10058400" cy="5306793"/>
          </a:xfrm>
        </p:spPr>
        <p:txBody>
          <a:bodyPr>
            <a:normAutofit fontScale="90000"/>
          </a:bodyPr>
          <a:lstStyle/>
          <a:p>
            <a:r>
              <a:rPr lang="en-IN" sz="4400" b="1" dirty="0"/>
              <a:t>Applied Anatomy</a:t>
            </a:r>
            <a:br>
              <a:rPr lang="en-IN" sz="4400" b="1" dirty="0"/>
            </a:br>
            <a:r>
              <a:rPr lang="en-IN" sz="4400" b="1" dirty="0"/>
              <a:t>Mitral valve stenosis:</a:t>
            </a:r>
            <a:r>
              <a:rPr lang="en-IN" sz="4400" dirty="0"/>
              <a:t> Narrowing due to rheumatic heart disease → left atrial enlargement, pulmonary congestion.</a:t>
            </a:r>
            <a:br>
              <a:rPr lang="en-IN" sz="4400" dirty="0"/>
            </a:br>
            <a:r>
              <a:rPr lang="en-IN" sz="4400" b="1" dirty="0"/>
              <a:t>Mitral regurgitation:</a:t>
            </a:r>
            <a:r>
              <a:rPr lang="en-IN" sz="4400" dirty="0"/>
              <a:t> Incompetence of valve → backflow into left atrium.</a:t>
            </a:r>
            <a:br>
              <a:rPr lang="en-IN" sz="4400" dirty="0"/>
            </a:br>
            <a:r>
              <a:rPr lang="en-IN" sz="4400" b="1" dirty="0"/>
              <a:t>Left atrial enlargement:</a:t>
            </a:r>
            <a:r>
              <a:rPr lang="en-IN" sz="4400" dirty="0"/>
              <a:t> Can compress </a:t>
            </a:r>
            <a:r>
              <a:rPr lang="en-IN" sz="4400" dirty="0" err="1"/>
              <a:t>esophagus</a:t>
            </a:r>
            <a:r>
              <a:rPr lang="en-IN" sz="4400" dirty="0"/>
              <a:t> → dysphagia.</a:t>
            </a:r>
            <a:br>
              <a:rPr lang="en-IN" sz="4400" dirty="0"/>
            </a:br>
            <a:r>
              <a:rPr lang="en-IN" sz="4400" b="1" dirty="0"/>
              <a:t>Clinical auscultation site:</a:t>
            </a:r>
            <a:r>
              <a:rPr lang="en-IN" sz="4400" dirty="0"/>
              <a:t> Apex beat (left 5th intercostal space, midclavicular line).</a:t>
            </a:r>
          </a:p>
        </p:txBody>
      </p:sp>
    </p:spTree>
    <p:extLst>
      <p:ext uri="{BB962C8B-B14F-4D97-AF65-F5344CB8AC3E}">
        <p14:creationId xmlns:p14="http://schemas.microsoft.com/office/powerpoint/2010/main" val="3420682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6913F-8292-667C-4EE9-C0271269F2C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2CE38C6-7EA3-4AC4-BA2D-03D234AF1A7E}"/>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18434" name="Picture 2" descr="Bicuspid Aortic Valve (BAV) | Frankel Cardiovascular Center | Michigan  Medicine">
            <a:extLst>
              <a:ext uri="{FF2B5EF4-FFF2-40B4-BE49-F238E27FC236}">
                <a16:creationId xmlns:a16="http://schemas.microsoft.com/office/drawing/2014/main" id="{9DBC60D6-ED0B-EA4A-7E74-032A4BDC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02482" cy="391466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hordae Tendineae - an overview | ScienceDirect Topics">
            <a:extLst>
              <a:ext uri="{FF2B5EF4-FFF2-40B4-BE49-F238E27FC236}">
                <a16:creationId xmlns:a16="http://schemas.microsoft.com/office/drawing/2014/main" id="{DE892A88-FF99-E437-7D1E-F766F4230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482" y="8939"/>
            <a:ext cx="6215380" cy="6840122"/>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Dysphagia megalatriensis | Radiology Reference Article | Radiopaedia.org">
            <a:extLst>
              <a:ext uri="{FF2B5EF4-FFF2-40B4-BE49-F238E27FC236}">
                <a16:creationId xmlns:a16="http://schemas.microsoft.com/office/drawing/2014/main" id="{9FA6E4A3-9703-4E35-2D44-6F42584BF5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14662"/>
            <a:ext cx="2976880" cy="29532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ABF390-52FD-43C0-C7B4-BAC8ECAE1DF3}"/>
              </a:ext>
            </a:extLst>
          </p:cNvPr>
          <p:cNvSpPr txBox="1"/>
          <p:nvPr/>
        </p:nvSpPr>
        <p:spPr>
          <a:xfrm>
            <a:off x="3180080" y="4005594"/>
            <a:ext cx="2550160" cy="2585323"/>
          </a:xfrm>
          <a:prstGeom prst="rect">
            <a:avLst/>
          </a:prstGeom>
          <a:noFill/>
        </p:spPr>
        <p:txBody>
          <a:bodyPr wrap="square" rtlCol="0">
            <a:spAutoFit/>
          </a:bodyPr>
          <a:lstStyle/>
          <a:p>
            <a:r>
              <a:rPr lang="en-US" dirty="0"/>
              <a:t>Dysphagia:</a:t>
            </a:r>
          </a:p>
          <a:p>
            <a:r>
              <a:rPr lang="en-US" dirty="0"/>
              <a:t>Difficulty in swallowing when the greatly enlarged heart chamber presses on the adjacent esophagus, a condition known as dysphagia </a:t>
            </a:r>
            <a:r>
              <a:rPr lang="en-US" dirty="0" err="1"/>
              <a:t>megalatriensis</a:t>
            </a:r>
            <a:r>
              <a:rPr lang="en-US" dirty="0"/>
              <a:t> or cardiovascular dysphagia</a:t>
            </a:r>
          </a:p>
        </p:txBody>
      </p:sp>
      <p:sp>
        <p:nvSpPr>
          <p:cNvPr id="7" name="Arrow: Left 6">
            <a:extLst>
              <a:ext uri="{FF2B5EF4-FFF2-40B4-BE49-F238E27FC236}">
                <a16:creationId xmlns:a16="http://schemas.microsoft.com/office/drawing/2014/main" id="{3275A990-F05D-C471-9EBD-02A13B24E396}"/>
              </a:ext>
            </a:extLst>
          </p:cNvPr>
          <p:cNvSpPr/>
          <p:nvPr/>
        </p:nvSpPr>
        <p:spPr>
          <a:xfrm>
            <a:off x="2518410" y="5303012"/>
            <a:ext cx="701040" cy="264160"/>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393383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11A19-2E3C-A6E8-F9F8-3AF59E5B617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645CC65-3124-3BE7-B29B-B9925E179442}"/>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333FD4B0-94B6-38F0-ABF1-832987E5A5BC}"/>
              </a:ext>
            </a:extLst>
          </p:cNvPr>
          <p:cNvSpPr>
            <a:spLocks noGrp="1"/>
          </p:cNvSpPr>
          <p:nvPr>
            <p:ph type="title"/>
          </p:nvPr>
        </p:nvSpPr>
        <p:spPr>
          <a:xfrm>
            <a:off x="1066800" y="642593"/>
            <a:ext cx="10058400" cy="5306793"/>
          </a:xfrm>
        </p:spPr>
        <p:txBody>
          <a:bodyPr>
            <a:normAutofit/>
          </a:bodyPr>
          <a:lstStyle/>
          <a:p>
            <a:r>
              <a:rPr lang="en-IN" sz="6600" b="1" dirty="0"/>
              <a:t>right ventricle</a:t>
            </a:r>
            <a:br>
              <a:rPr lang="en-IN" sz="4400" dirty="0"/>
            </a:br>
            <a:r>
              <a:rPr lang="en-US" sz="4400" dirty="0"/>
              <a:t>The </a:t>
            </a:r>
            <a:r>
              <a:rPr lang="en-US" sz="4400" b="1" dirty="0"/>
              <a:t>right ventricle</a:t>
            </a:r>
            <a:r>
              <a:rPr lang="en-US" sz="4400" dirty="0"/>
              <a:t> is one of the two pumping chambers of the heart.</a:t>
            </a:r>
            <a:br>
              <a:rPr lang="en-US" sz="4400" dirty="0"/>
            </a:br>
            <a:r>
              <a:rPr lang="en-US" sz="4400" dirty="0"/>
              <a:t>Function: pumps </a:t>
            </a:r>
            <a:r>
              <a:rPr lang="en-US" sz="4400" b="1" dirty="0"/>
              <a:t>deoxygenated blood</a:t>
            </a:r>
            <a:r>
              <a:rPr lang="en-US" sz="4400" dirty="0"/>
              <a:t> into the </a:t>
            </a:r>
            <a:r>
              <a:rPr lang="en-US" sz="4400" b="1" dirty="0"/>
              <a:t>pulmonary trunk → lungs</a:t>
            </a:r>
            <a:r>
              <a:rPr lang="en-US" sz="4400" dirty="0"/>
              <a:t> for oxygenation.</a:t>
            </a:r>
            <a:br>
              <a:rPr lang="en-US" sz="4400" dirty="0"/>
            </a:br>
            <a:r>
              <a:rPr lang="en-US" sz="4400" dirty="0"/>
              <a:t>Lies anteriorly, forming most of the </a:t>
            </a:r>
            <a:r>
              <a:rPr lang="en-US" sz="4400" b="1" dirty="0"/>
              <a:t>sternocostal (anterior) surface</a:t>
            </a:r>
            <a:r>
              <a:rPr lang="en-US" sz="4400" dirty="0"/>
              <a:t> of the heart.</a:t>
            </a:r>
            <a:endParaRPr lang="en-IN" sz="4400" dirty="0"/>
          </a:p>
        </p:txBody>
      </p:sp>
    </p:spTree>
    <p:extLst>
      <p:ext uri="{BB962C8B-B14F-4D97-AF65-F5344CB8AC3E}">
        <p14:creationId xmlns:p14="http://schemas.microsoft.com/office/powerpoint/2010/main" val="1900695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FC6C4-87F8-93C5-2168-CFEE7F59454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5A0A8FE-25AB-A3EB-D802-A75A3BBE9ABA}"/>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9C4553CB-F002-408D-B3D1-04422C032615}"/>
              </a:ext>
            </a:extLst>
          </p:cNvPr>
          <p:cNvSpPr>
            <a:spLocks noGrp="1"/>
          </p:cNvSpPr>
          <p:nvPr>
            <p:ph type="title"/>
          </p:nvPr>
        </p:nvSpPr>
        <p:spPr>
          <a:xfrm>
            <a:off x="200722" y="642593"/>
            <a:ext cx="11991278" cy="5306793"/>
          </a:xfrm>
        </p:spPr>
        <p:txBody>
          <a:bodyPr>
            <a:noAutofit/>
          </a:bodyPr>
          <a:lstStyle/>
          <a:p>
            <a:r>
              <a:rPr lang="en-US" sz="5400" b="1" dirty="0"/>
              <a:t>External Features</a:t>
            </a:r>
            <a:br>
              <a:rPr lang="en-US" sz="3600" b="1" dirty="0"/>
            </a:br>
            <a:r>
              <a:rPr lang="en-US" sz="3600" b="1" dirty="0"/>
              <a:t>Position:</a:t>
            </a:r>
            <a:br>
              <a:rPr lang="en-US" sz="3600" dirty="0"/>
            </a:br>
            <a:r>
              <a:rPr lang="en-US" sz="3600" dirty="0"/>
              <a:t>Forms most of the </a:t>
            </a:r>
            <a:r>
              <a:rPr lang="en-US" sz="3600" b="1" dirty="0"/>
              <a:t>anterior (sternocostal) surface</a:t>
            </a:r>
            <a:r>
              <a:rPr lang="en-US" sz="3600" dirty="0"/>
              <a:t> of the heart.</a:t>
            </a:r>
            <a:br>
              <a:rPr lang="en-US" sz="3600" dirty="0"/>
            </a:br>
            <a:r>
              <a:rPr lang="en-US" sz="3600" dirty="0"/>
              <a:t>Also contributes to </a:t>
            </a:r>
            <a:r>
              <a:rPr lang="en-US" sz="3600" b="1" dirty="0"/>
              <a:t>inferior border</a:t>
            </a:r>
            <a:r>
              <a:rPr lang="en-US" sz="3600" dirty="0"/>
              <a:t>.</a:t>
            </a:r>
            <a:br>
              <a:rPr lang="en-US" sz="3600" dirty="0"/>
            </a:br>
            <a:r>
              <a:rPr lang="en-US" sz="3600" b="1" dirty="0"/>
              <a:t>Shape:</a:t>
            </a:r>
            <a:r>
              <a:rPr lang="en-US" sz="3600" dirty="0"/>
              <a:t> Crescent-shaped in cross-section (because left ventricle bulges into it).</a:t>
            </a:r>
            <a:br>
              <a:rPr lang="en-US" sz="3600" dirty="0"/>
            </a:br>
            <a:r>
              <a:rPr lang="en-US" sz="3600" b="1" dirty="0"/>
              <a:t>Apex contribution:</a:t>
            </a:r>
            <a:r>
              <a:rPr lang="en-US" sz="3600" dirty="0"/>
              <a:t> Small part, but most of apex is by left ventricle.</a:t>
            </a:r>
            <a:br>
              <a:rPr lang="en-US" sz="3600" dirty="0"/>
            </a:br>
            <a:r>
              <a:rPr lang="en-US" sz="3600" b="1" dirty="0"/>
              <a:t>Grooves related:</a:t>
            </a:r>
            <a:br>
              <a:rPr lang="en-US" sz="3600" dirty="0"/>
            </a:br>
            <a:r>
              <a:rPr lang="en-US" sz="3600" b="1" dirty="0"/>
              <a:t>Anterior interventricular groove</a:t>
            </a:r>
            <a:r>
              <a:rPr lang="en-US" sz="3600" dirty="0"/>
              <a:t> (with left anterior descending artery).</a:t>
            </a:r>
            <a:br>
              <a:rPr lang="en-US" sz="3600" dirty="0"/>
            </a:br>
            <a:r>
              <a:rPr lang="en-US" sz="3600" b="1" dirty="0"/>
              <a:t>Inferior border</a:t>
            </a:r>
            <a:r>
              <a:rPr lang="en-US" sz="3600" dirty="0"/>
              <a:t> (sharp, rests on diaphragm).</a:t>
            </a:r>
            <a:br>
              <a:rPr lang="en-US" sz="3600" dirty="0"/>
            </a:br>
            <a:r>
              <a:rPr lang="en-US" sz="3600" b="1" dirty="0"/>
              <a:t>Great vessels:</a:t>
            </a:r>
            <a:r>
              <a:rPr lang="en-US" sz="3600" dirty="0"/>
              <a:t> gives origin to </a:t>
            </a:r>
            <a:r>
              <a:rPr lang="en-US" sz="3600" b="1" dirty="0"/>
              <a:t>pulmonary trunk</a:t>
            </a:r>
            <a:r>
              <a:rPr lang="en-US" sz="3600" dirty="0"/>
              <a:t> at upper border.</a:t>
            </a:r>
            <a:endParaRPr lang="en-IN" sz="3600" dirty="0"/>
          </a:p>
        </p:txBody>
      </p:sp>
    </p:spTree>
    <p:extLst>
      <p:ext uri="{BB962C8B-B14F-4D97-AF65-F5344CB8AC3E}">
        <p14:creationId xmlns:p14="http://schemas.microsoft.com/office/powerpoint/2010/main" val="1760409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22148-97A5-44AD-E432-72749E1C893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6BCCB94-85F8-9D5B-96A7-479E706A98E9}"/>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8141F923-C2D8-5E1C-CB09-7509B9C26ED9}"/>
              </a:ext>
            </a:extLst>
          </p:cNvPr>
          <p:cNvSpPr>
            <a:spLocks noGrp="1"/>
          </p:cNvSpPr>
          <p:nvPr>
            <p:ph type="title"/>
          </p:nvPr>
        </p:nvSpPr>
        <p:spPr>
          <a:xfrm>
            <a:off x="111512" y="642593"/>
            <a:ext cx="11775688" cy="5836266"/>
          </a:xfrm>
        </p:spPr>
        <p:txBody>
          <a:bodyPr>
            <a:noAutofit/>
          </a:bodyPr>
          <a:lstStyle/>
          <a:p>
            <a:r>
              <a:rPr lang="en-IN" sz="4000" b="1" dirty="0"/>
              <a:t>Internal Features</a:t>
            </a:r>
            <a:br>
              <a:rPr lang="en-IN" sz="3200" b="1" dirty="0"/>
            </a:br>
            <a:r>
              <a:rPr lang="en-IN" sz="3200" dirty="0"/>
              <a:t>The right ventricle cavity is </a:t>
            </a:r>
            <a:r>
              <a:rPr lang="en-IN" sz="3200" b="1" dirty="0"/>
              <a:t>divided into 2 parts</a:t>
            </a:r>
            <a:r>
              <a:rPr lang="en-IN" sz="3200" dirty="0"/>
              <a:t>:</a:t>
            </a:r>
            <a:br>
              <a:rPr lang="en-IN" sz="3200" dirty="0"/>
            </a:br>
            <a:r>
              <a:rPr lang="en-IN" sz="3200" b="1" dirty="0"/>
              <a:t>(A) Inflow tract (venous part)</a:t>
            </a:r>
            <a:br>
              <a:rPr lang="en-IN" sz="3200" b="1" dirty="0"/>
            </a:br>
            <a:r>
              <a:rPr lang="en-IN" sz="3200" b="1" dirty="0"/>
              <a:t>Receives blood</a:t>
            </a:r>
            <a:r>
              <a:rPr lang="en-IN" sz="3200" dirty="0"/>
              <a:t> from right atrium via tricuspid valve.</a:t>
            </a:r>
            <a:br>
              <a:rPr lang="en-IN" sz="3200" dirty="0"/>
            </a:br>
            <a:r>
              <a:rPr lang="en-IN" sz="3200" b="1" dirty="0"/>
              <a:t>Features:</a:t>
            </a:r>
            <a:br>
              <a:rPr lang="en-IN" sz="3200" dirty="0"/>
            </a:br>
            <a:r>
              <a:rPr lang="en-IN" sz="3200" b="1" dirty="0"/>
              <a:t>Trabeculae </a:t>
            </a:r>
            <a:r>
              <a:rPr lang="en-IN" sz="3200" b="1" dirty="0" err="1"/>
              <a:t>carneae</a:t>
            </a:r>
            <a:r>
              <a:rPr lang="en-IN" sz="3200" b="1" dirty="0"/>
              <a:t>:</a:t>
            </a:r>
            <a:r>
              <a:rPr lang="en-IN" sz="3200" dirty="0"/>
              <a:t> irregular muscular ridges.</a:t>
            </a:r>
            <a:br>
              <a:rPr lang="en-IN" sz="3200" dirty="0"/>
            </a:br>
            <a:r>
              <a:rPr lang="en-IN" sz="3200" b="1" dirty="0"/>
              <a:t>Papillary muscles (3):</a:t>
            </a:r>
            <a:br>
              <a:rPr lang="en-IN" sz="3200" dirty="0"/>
            </a:br>
            <a:r>
              <a:rPr lang="en-IN" sz="3200" dirty="0"/>
              <a:t>Anterior, Posterior, Septal.</a:t>
            </a:r>
            <a:br>
              <a:rPr lang="en-IN" sz="3200" dirty="0"/>
            </a:br>
            <a:r>
              <a:rPr lang="en-IN" sz="3200" dirty="0"/>
              <a:t>Connected to </a:t>
            </a:r>
            <a:r>
              <a:rPr lang="en-IN" sz="3200" b="1" dirty="0"/>
              <a:t>tricuspid valve cusps</a:t>
            </a:r>
            <a:r>
              <a:rPr lang="en-IN" sz="3200" dirty="0"/>
              <a:t> by chordae tendineae.</a:t>
            </a:r>
            <a:br>
              <a:rPr lang="en-IN" sz="3200" dirty="0"/>
            </a:br>
            <a:r>
              <a:rPr lang="en-IN" sz="3200" b="1" dirty="0"/>
              <a:t>Moderator band (</a:t>
            </a:r>
            <a:r>
              <a:rPr lang="en-IN" sz="3200" b="1" dirty="0" err="1"/>
              <a:t>septomarginal</a:t>
            </a:r>
            <a:r>
              <a:rPr lang="en-IN" sz="3200" b="1" dirty="0"/>
              <a:t> trabecula):</a:t>
            </a:r>
            <a:br>
              <a:rPr lang="en-IN" sz="3200" dirty="0"/>
            </a:br>
            <a:r>
              <a:rPr lang="en-IN" sz="3200" dirty="0"/>
              <a:t>Muscular band from interventricular septum to anterior papillary muscle.</a:t>
            </a:r>
            <a:br>
              <a:rPr lang="en-IN" sz="3200" dirty="0"/>
            </a:br>
            <a:r>
              <a:rPr lang="en-IN" sz="3200" dirty="0"/>
              <a:t>Carries right branch of AV bundle (important for conduction).</a:t>
            </a:r>
            <a:br>
              <a:rPr lang="en-IN" sz="3200" dirty="0"/>
            </a:br>
            <a:r>
              <a:rPr lang="en-IN" sz="3200" b="1" dirty="0"/>
              <a:t>(B) Outflow tract (arterial part / Infundibulum / Conus arteriosus)</a:t>
            </a:r>
            <a:br>
              <a:rPr lang="en-IN" sz="3200" b="1" dirty="0"/>
            </a:br>
            <a:r>
              <a:rPr lang="en-IN" sz="3200" dirty="0"/>
              <a:t>Smooth-walled region leading to pulmonary trunk.</a:t>
            </a:r>
            <a:br>
              <a:rPr lang="en-IN" sz="3200" dirty="0"/>
            </a:br>
            <a:r>
              <a:rPr lang="en-IN" sz="3200" dirty="0"/>
              <a:t>Guarded by the </a:t>
            </a:r>
            <a:r>
              <a:rPr lang="en-IN" sz="3200" b="1" dirty="0"/>
              <a:t>pulmonary valve</a:t>
            </a:r>
            <a:r>
              <a:rPr lang="en-IN" sz="3200" dirty="0"/>
              <a:t> (with 3 semilunar cusps: anterior, right, left).</a:t>
            </a:r>
          </a:p>
        </p:txBody>
      </p:sp>
    </p:spTree>
    <p:extLst>
      <p:ext uri="{BB962C8B-B14F-4D97-AF65-F5344CB8AC3E}">
        <p14:creationId xmlns:p14="http://schemas.microsoft.com/office/powerpoint/2010/main" val="685735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F1774-A834-7306-25D8-EF715DC2E2D0}"/>
            </a:ext>
          </a:extLst>
        </p:cNvPr>
        <p:cNvGrpSpPr/>
        <p:nvPr/>
      </p:nvGrpSpPr>
      <p:grpSpPr>
        <a:xfrm>
          <a:off x="0" y="0"/>
          <a:ext cx="0" cy="0"/>
          <a:chOff x="0" y="0"/>
          <a:chExt cx="0" cy="0"/>
        </a:xfrm>
      </p:grpSpPr>
      <p:pic>
        <p:nvPicPr>
          <p:cNvPr id="4106" name="Picture 10" descr="This may contain: three types of blood vessels are shown in the diagram above, and below it is an illustration of what they look like">
            <a:extLst>
              <a:ext uri="{FF2B5EF4-FFF2-40B4-BE49-F238E27FC236}">
                <a16:creationId xmlns:a16="http://schemas.microsoft.com/office/drawing/2014/main" id="{A74274F8-ADE3-E24D-026E-1EF0C6400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2876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ory pin image">
            <a:extLst>
              <a:ext uri="{FF2B5EF4-FFF2-40B4-BE49-F238E27FC236}">
                <a16:creationId xmlns:a16="http://schemas.microsoft.com/office/drawing/2014/main" id="{C74FD381-854A-3EBD-8EEE-5D7C8C8D8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76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is may contain: the composition of blood and its components">
            <a:extLst>
              <a:ext uri="{FF2B5EF4-FFF2-40B4-BE49-F238E27FC236}">
                <a16:creationId xmlns:a16="http://schemas.microsoft.com/office/drawing/2014/main" id="{AF4DBA5F-6FCD-5A27-5D53-C500F0B81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 y="3429000"/>
            <a:ext cx="622816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193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F16F1-975C-F56B-6B34-8941B86B8B7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B962393-E073-D483-E1FC-DDD16949BFDC}"/>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2305474E-7770-4E8B-7B8D-1532811D7CC6}"/>
              </a:ext>
            </a:extLst>
          </p:cNvPr>
          <p:cNvSpPr>
            <a:spLocks noGrp="1"/>
          </p:cNvSpPr>
          <p:nvPr>
            <p:ph type="title"/>
          </p:nvPr>
        </p:nvSpPr>
        <p:spPr>
          <a:xfrm>
            <a:off x="1066800" y="642593"/>
            <a:ext cx="10058400" cy="5306793"/>
          </a:xfrm>
        </p:spPr>
        <p:txBody>
          <a:bodyPr>
            <a:normAutofit/>
          </a:bodyPr>
          <a:lstStyle/>
          <a:p>
            <a:r>
              <a:rPr lang="en-IN" sz="4400" b="1" dirty="0"/>
              <a:t>Applied Anatomy</a:t>
            </a:r>
            <a:br>
              <a:rPr lang="en-IN" sz="4400" b="1" dirty="0"/>
            </a:br>
            <a:r>
              <a:rPr lang="en-IN" sz="4400" b="1" dirty="0"/>
              <a:t>Ventricular septal defect (VSD):</a:t>
            </a:r>
            <a:r>
              <a:rPr lang="en-IN" sz="4400" dirty="0"/>
              <a:t> common congenital defect → blood shunts from LV → RV.</a:t>
            </a:r>
            <a:br>
              <a:rPr lang="en-IN" sz="4400" dirty="0"/>
            </a:br>
            <a:r>
              <a:rPr lang="en-IN" sz="4400" b="1" dirty="0"/>
              <a:t>Pulmonary valve stenosis:</a:t>
            </a:r>
            <a:r>
              <a:rPr lang="en-IN" sz="4400" dirty="0"/>
              <a:t> obstructs RV outflow → RV hypertrophy.</a:t>
            </a:r>
            <a:br>
              <a:rPr lang="en-IN" sz="4400" dirty="0"/>
            </a:br>
            <a:r>
              <a:rPr lang="en-IN" sz="4400" b="1" dirty="0"/>
              <a:t>Right heart failure:</a:t>
            </a:r>
            <a:r>
              <a:rPr lang="en-IN" sz="4400" dirty="0"/>
              <a:t> causes systemic venous congestion (</a:t>
            </a:r>
            <a:r>
              <a:rPr lang="en-IN" sz="4400" dirty="0" err="1"/>
              <a:t>edema</a:t>
            </a:r>
            <a:r>
              <a:rPr lang="en-IN" sz="4400" dirty="0"/>
              <a:t>, hepatomegaly).</a:t>
            </a:r>
            <a:br>
              <a:rPr lang="en-IN" sz="4400" dirty="0"/>
            </a:br>
            <a:r>
              <a:rPr lang="en-IN" sz="4400" b="1" dirty="0"/>
              <a:t>Moderator band:</a:t>
            </a:r>
            <a:r>
              <a:rPr lang="en-IN" sz="4400" dirty="0"/>
              <a:t> landmark in imaging; damage may affect conduction.</a:t>
            </a:r>
          </a:p>
        </p:txBody>
      </p:sp>
    </p:spTree>
    <p:extLst>
      <p:ext uri="{BB962C8B-B14F-4D97-AF65-F5344CB8AC3E}">
        <p14:creationId xmlns:p14="http://schemas.microsoft.com/office/powerpoint/2010/main" val="491254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63AF5-45F5-9A58-5529-D01C3BC240D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E15C4E1-07D2-7155-E415-0028CC1BC339}"/>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19458" name="Picture 2" descr="Trabeculae carneae: Anatomy and function | Kenhub">
            <a:extLst>
              <a:ext uri="{FF2B5EF4-FFF2-40B4-BE49-F238E27FC236}">
                <a16:creationId xmlns:a16="http://schemas.microsoft.com/office/drawing/2014/main" id="{AB56FA19-E669-7860-40B5-6915E60C8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2"/>
            <a:ext cx="3933825" cy="393382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PDF] Comparative Anatomy of the Cardiac Septomarginal Trabecula (Moderator  Band) | Semantic Scholar">
            <a:extLst>
              <a:ext uri="{FF2B5EF4-FFF2-40B4-BE49-F238E27FC236}">
                <a16:creationId xmlns:a16="http://schemas.microsoft.com/office/drawing/2014/main" id="{713DBB61-19DE-D9B5-8FC0-D46A8E830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825" y="0"/>
            <a:ext cx="4978077" cy="3933825"/>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Conus arteriosus - e-Anatomy - IMAIOS">
            <a:extLst>
              <a:ext uri="{FF2B5EF4-FFF2-40B4-BE49-F238E27FC236}">
                <a16:creationId xmlns:a16="http://schemas.microsoft.com/office/drawing/2014/main" id="{78CB9B4F-BD37-50B5-23F5-358E2BC2E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250" y="-1"/>
            <a:ext cx="3333750" cy="3933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0C7762-DBE1-21A3-C1A8-00563AFBB8AE}"/>
              </a:ext>
            </a:extLst>
          </p:cNvPr>
          <p:cNvSpPr txBox="1"/>
          <p:nvPr/>
        </p:nvSpPr>
        <p:spPr>
          <a:xfrm>
            <a:off x="885825" y="5029728"/>
            <a:ext cx="2162175" cy="369332"/>
          </a:xfrm>
          <a:prstGeom prst="rect">
            <a:avLst/>
          </a:prstGeom>
          <a:noFill/>
        </p:spPr>
        <p:txBody>
          <a:bodyPr wrap="square">
            <a:spAutoFit/>
          </a:bodyPr>
          <a:lstStyle/>
          <a:p>
            <a:r>
              <a:rPr lang="en-IN" sz="1800" b="1" dirty="0"/>
              <a:t>Trabeculae </a:t>
            </a:r>
            <a:r>
              <a:rPr lang="en-IN" sz="1800" b="1" dirty="0" err="1"/>
              <a:t>carneae</a:t>
            </a:r>
            <a:endParaRPr lang="en-IN" dirty="0"/>
          </a:p>
        </p:txBody>
      </p:sp>
      <p:sp>
        <p:nvSpPr>
          <p:cNvPr id="6" name="Arrow: Up 5">
            <a:extLst>
              <a:ext uri="{FF2B5EF4-FFF2-40B4-BE49-F238E27FC236}">
                <a16:creationId xmlns:a16="http://schemas.microsoft.com/office/drawing/2014/main" id="{AA506680-AA0F-988D-CB65-6CE399A0C829}"/>
              </a:ext>
            </a:extLst>
          </p:cNvPr>
          <p:cNvSpPr/>
          <p:nvPr/>
        </p:nvSpPr>
        <p:spPr>
          <a:xfrm>
            <a:off x="1962912" y="3933824"/>
            <a:ext cx="97536" cy="1070992"/>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57545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844A4-E2EA-08B6-F6D4-91FA0B3CE6A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9CCEDB9-EA45-EBFD-B090-F4F31015985A}"/>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F996EA34-54B7-DFC7-7371-416454E36413}"/>
              </a:ext>
            </a:extLst>
          </p:cNvPr>
          <p:cNvSpPr>
            <a:spLocks noGrp="1"/>
          </p:cNvSpPr>
          <p:nvPr>
            <p:ph type="title"/>
          </p:nvPr>
        </p:nvSpPr>
        <p:spPr>
          <a:xfrm>
            <a:off x="1066800" y="642593"/>
            <a:ext cx="10058400" cy="5306793"/>
          </a:xfrm>
        </p:spPr>
        <p:txBody>
          <a:bodyPr>
            <a:normAutofit/>
          </a:bodyPr>
          <a:lstStyle/>
          <a:p>
            <a:pPr lvl="0" eaLnBrk="0" fontAlgn="base" hangingPunct="0">
              <a:lnSpc>
                <a:spcPct val="100000"/>
              </a:lnSpc>
              <a:spcAft>
                <a:spcPct val="0"/>
              </a:spcAft>
            </a:pPr>
            <a:r>
              <a:rPr lang="en-IN" sz="6000" b="1" dirty="0"/>
              <a:t>Left Ventricle</a:t>
            </a:r>
            <a:br>
              <a:rPr lang="en-IN" sz="4400" dirty="0"/>
            </a:br>
            <a:r>
              <a:rPr lang="en-US" altLang="en-US" sz="4400" dirty="0"/>
              <a:t>The left ventricle (LV) is the main pumping chamber of the heart.</a:t>
            </a:r>
            <a:br>
              <a:rPr lang="en-US" altLang="en-US" sz="4400" dirty="0"/>
            </a:br>
            <a:r>
              <a:rPr lang="en-US" altLang="en-US" sz="4400" dirty="0"/>
              <a:t>Function: pumps oxygenated blood into the aorta for systemic circulation.</a:t>
            </a:r>
            <a:br>
              <a:rPr lang="en-US" altLang="en-US" sz="4400" dirty="0"/>
            </a:br>
            <a:r>
              <a:rPr lang="en-US" altLang="en-US" sz="4400" dirty="0"/>
              <a:t>Thicker wall (2–3 times thicker than RV) because it pumps against high systemic resistance.</a:t>
            </a:r>
            <a:endParaRPr lang="en-IN" sz="4400" dirty="0"/>
          </a:p>
        </p:txBody>
      </p:sp>
      <p:sp>
        <p:nvSpPr>
          <p:cNvPr id="2" name="Rectangle 1">
            <a:extLst>
              <a:ext uri="{FF2B5EF4-FFF2-40B4-BE49-F238E27FC236}">
                <a16:creationId xmlns:a16="http://schemas.microsoft.com/office/drawing/2014/main" id="{60E6F43B-85E1-EE8A-C0BA-0814BE2810A4}"/>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818558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0AD8A-8659-EAEC-9791-DBD6657DAA9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744381E-0C32-90C7-D7AF-A02D0B4EAE7C}"/>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E1BA1D4F-BA87-E9A1-981F-97E7E578BB78}"/>
              </a:ext>
            </a:extLst>
          </p:cNvPr>
          <p:cNvSpPr>
            <a:spLocks noGrp="1"/>
          </p:cNvSpPr>
          <p:nvPr>
            <p:ph type="title"/>
          </p:nvPr>
        </p:nvSpPr>
        <p:spPr>
          <a:xfrm>
            <a:off x="1066800" y="642593"/>
            <a:ext cx="10058400" cy="5306793"/>
          </a:xfrm>
        </p:spPr>
        <p:txBody>
          <a:bodyPr>
            <a:normAutofit fontScale="90000"/>
          </a:bodyPr>
          <a:lstStyle/>
          <a:p>
            <a:r>
              <a:rPr lang="en-US" sz="4400" b="1" dirty="0"/>
              <a:t>External Features</a:t>
            </a:r>
            <a:br>
              <a:rPr lang="en-US" sz="4400" b="1" dirty="0"/>
            </a:br>
            <a:r>
              <a:rPr lang="en-US" sz="4400" b="1" dirty="0"/>
              <a:t>Position:</a:t>
            </a:r>
            <a:br>
              <a:rPr lang="en-US" sz="4400" dirty="0"/>
            </a:br>
            <a:r>
              <a:rPr lang="en-US" sz="4400" dirty="0"/>
              <a:t>Forms the </a:t>
            </a:r>
            <a:r>
              <a:rPr lang="en-US" sz="4400" b="1" dirty="0"/>
              <a:t>apex of the heart</a:t>
            </a:r>
            <a:r>
              <a:rPr lang="en-US" sz="4400" dirty="0"/>
              <a:t>.</a:t>
            </a:r>
            <a:br>
              <a:rPr lang="en-US" sz="4400" dirty="0"/>
            </a:br>
            <a:r>
              <a:rPr lang="en-US" sz="4400" dirty="0"/>
              <a:t>Contributes to the </a:t>
            </a:r>
            <a:r>
              <a:rPr lang="en-US" sz="4400" b="1" dirty="0"/>
              <a:t>left border</a:t>
            </a:r>
            <a:r>
              <a:rPr lang="en-US" sz="4400" dirty="0"/>
              <a:t> and </a:t>
            </a:r>
            <a:r>
              <a:rPr lang="en-US" sz="4400" b="1" dirty="0"/>
              <a:t>diaphragmatic surface</a:t>
            </a:r>
            <a:r>
              <a:rPr lang="en-US" sz="4400" dirty="0"/>
              <a:t>.</a:t>
            </a:r>
            <a:br>
              <a:rPr lang="en-US" sz="4400" dirty="0"/>
            </a:br>
            <a:r>
              <a:rPr lang="en-US" sz="4400" b="1" dirty="0"/>
              <a:t>Shape:</a:t>
            </a:r>
            <a:r>
              <a:rPr lang="en-US" sz="4400" dirty="0"/>
              <a:t> Circular in cross-section (unlike crescentic RV).</a:t>
            </a:r>
            <a:br>
              <a:rPr lang="en-US" sz="4400" dirty="0"/>
            </a:br>
            <a:r>
              <a:rPr lang="en-US" sz="4400" b="1" dirty="0"/>
              <a:t>Grooves related:</a:t>
            </a:r>
            <a:br>
              <a:rPr lang="en-US" sz="4400" dirty="0"/>
            </a:br>
            <a:r>
              <a:rPr lang="en-US" sz="4400" b="1" dirty="0"/>
              <a:t>Anterior interventricular groove</a:t>
            </a:r>
            <a:r>
              <a:rPr lang="en-US" sz="4400" dirty="0"/>
              <a:t> (with LAD artery).</a:t>
            </a:r>
            <a:br>
              <a:rPr lang="en-US" sz="4400" dirty="0"/>
            </a:br>
            <a:r>
              <a:rPr lang="en-US" sz="4400" b="1" dirty="0"/>
              <a:t>Posterior interventricular groove</a:t>
            </a:r>
            <a:r>
              <a:rPr lang="en-US" sz="4400" dirty="0"/>
              <a:t> (with PDA).</a:t>
            </a:r>
            <a:br>
              <a:rPr lang="en-US" sz="4400" dirty="0"/>
            </a:br>
            <a:r>
              <a:rPr lang="en-US" sz="4400" b="1" dirty="0"/>
              <a:t>Great vessel:</a:t>
            </a:r>
            <a:r>
              <a:rPr lang="en-US" sz="4400" dirty="0"/>
              <a:t> gives origin to the </a:t>
            </a:r>
            <a:r>
              <a:rPr lang="en-US" sz="4400" b="1" dirty="0"/>
              <a:t>ascending aorta</a:t>
            </a:r>
            <a:r>
              <a:rPr lang="en-US" sz="4400" dirty="0"/>
              <a:t> at its base.</a:t>
            </a:r>
            <a:endParaRPr lang="en-IN" sz="4400" dirty="0"/>
          </a:p>
        </p:txBody>
      </p:sp>
    </p:spTree>
    <p:extLst>
      <p:ext uri="{BB962C8B-B14F-4D97-AF65-F5344CB8AC3E}">
        <p14:creationId xmlns:p14="http://schemas.microsoft.com/office/powerpoint/2010/main" val="246105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95137-1B81-99B9-FC51-0FAECCDDF0E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1989E14-5A84-D3C3-9453-271BAD2459D8}"/>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7F4EC268-7C28-A9C4-FA42-FDADB8EDAE81}"/>
              </a:ext>
            </a:extLst>
          </p:cNvPr>
          <p:cNvSpPr>
            <a:spLocks noGrp="1"/>
          </p:cNvSpPr>
          <p:nvPr>
            <p:ph type="title"/>
          </p:nvPr>
        </p:nvSpPr>
        <p:spPr>
          <a:xfrm>
            <a:off x="323385" y="653744"/>
            <a:ext cx="10801815" cy="5306793"/>
          </a:xfrm>
        </p:spPr>
        <p:txBody>
          <a:bodyPr>
            <a:noAutofit/>
          </a:bodyPr>
          <a:lstStyle/>
          <a:p>
            <a:r>
              <a:rPr lang="en-IN" sz="3600" b="1" dirty="0"/>
              <a:t>Internal Features</a:t>
            </a:r>
            <a:br>
              <a:rPr lang="en-IN" sz="3600" b="1" dirty="0"/>
            </a:br>
            <a:r>
              <a:rPr lang="en-IN" sz="3600" b="1" dirty="0"/>
              <a:t>(A) Inflow tract (posterior part)</a:t>
            </a:r>
            <a:br>
              <a:rPr lang="en-IN" sz="3600" b="1" dirty="0"/>
            </a:br>
            <a:r>
              <a:rPr lang="en-IN" sz="3600" b="1" dirty="0"/>
              <a:t>Receives blood</a:t>
            </a:r>
            <a:r>
              <a:rPr lang="en-IN" sz="3600" dirty="0"/>
              <a:t> from the left atrium through the </a:t>
            </a:r>
            <a:r>
              <a:rPr lang="en-IN" sz="3600" b="1" dirty="0"/>
              <a:t>mitral (bicuspid) valve</a:t>
            </a:r>
            <a:r>
              <a:rPr lang="en-IN" sz="3600" dirty="0"/>
              <a:t>.</a:t>
            </a:r>
            <a:br>
              <a:rPr lang="en-IN" sz="3600" dirty="0"/>
            </a:br>
            <a:r>
              <a:rPr lang="en-IN" sz="3600" dirty="0"/>
              <a:t>Features:</a:t>
            </a:r>
            <a:br>
              <a:rPr lang="en-IN" sz="3600" dirty="0"/>
            </a:br>
            <a:r>
              <a:rPr lang="en-IN" sz="3600" b="1" dirty="0"/>
              <a:t>Trabeculae </a:t>
            </a:r>
            <a:r>
              <a:rPr lang="en-IN" sz="3600" b="1" dirty="0" err="1"/>
              <a:t>carneae</a:t>
            </a:r>
            <a:r>
              <a:rPr lang="en-IN" sz="3600" b="1" dirty="0"/>
              <a:t>:</a:t>
            </a:r>
            <a:r>
              <a:rPr lang="en-IN" sz="3600" dirty="0"/>
              <a:t> finer, more delicate than in RV.</a:t>
            </a:r>
            <a:br>
              <a:rPr lang="en-IN" sz="3600" dirty="0"/>
            </a:br>
            <a:r>
              <a:rPr lang="en-IN" sz="3600" b="1" dirty="0"/>
              <a:t>Papillary muscles:</a:t>
            </a:r>
            <a:r>
              <a:rPr lang="en-IN" sz="3600" dirty="0"/>
              <a:t> 2 large ones (anterior and posterior).</a:t>
            </a:r>
            <a:br>
              <a:rPr lang="en-IN" sz="3600" dirty="0"/>
            </a:br>
            <a:r>
              <a:rPr lang="en-IN" sz="3600" dirty="0"/>
              <a:t>Each connected to both cusps of the mitral valve via </a:t>
            </a:r>
            <a:r>
              <a:rPr lang="en-IN" sz="3600" b="1" dirty="0"/>
              <a:t>chordae tendineae</a:t>
            </a:r>
            <a:r>
              <a:rPr lang="en-IN" sz="3600" dirty="0"/>
              <a:t>, preventing prolapse during systole.</a:t>
            </a:r>
            <a:br>
              <a:rPr lang="en-IN" sz="3600" dirty="0"/>
            </a:br>
            <a:r>
              <a:rPr lang="en-IN" sz="3600" b="1" dirty="0"/>
              <a:t>(B) Outflow tract (Aortic Vestibule)</a:t>
            </a:r>
            <a:br>
              <a:rPr lang="en-IN" sz="3600" b="1" dirty="0"/>
            </a:br>
            <a:r>
              <a:rPr lang="en-IN" sz="3600" dirty="0"/>
              <a:t>Smooth-walled portion leading to the aortic orifice.</a:t>
            </a:r>
            <a:br>
              <a:rPr lang="en-IN" sz="3600" dirty="0"/>
            </a:br>
            <a:r>
              <a:rPr lang="en-IN" sz="3600" dirty="0"/>
              <a:t>Guarded by the </a:t>
            </a:r>
            <a:r>
              <a:rPr lang="en-IN" sz="3600" b="1" dirty="0"/>
              <a:t>aortic valve</a:t>
            </a:r>
            <a:r>
              <a:rPr lang="en-IN" sz="3600" dirty="0"/>
              <a:t> (3 semilunar cusps: right, left, posterior).</a:t>
            </a:r>
          </a:p>
        </p:txBody>
      </p:sp>
    </p:spTree>
    <p:extLst>
      <p:ext uri="{BB962C8B-B14F-4D97-AF65-F5344CB8AC3E}">
        <p14:creationId xmlns:p14="http://schemas.microsoft.com/office/powerpoint/2010/main" val="3472101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458E8-8BEA-B3E8-CC75-A2CEF9B77BF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6619E7A-CD39-FF79-7BB3-44396A4CA1A8}"/>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4" name="TextBox 3">
            <a:extLst>
              <a:ext uri="{FF2B5EF4-FFF2-40B4-BE49-F238E27FC236}">
                <a16:creationId xmlns:a16="http://schemas.microsoft.com/office/drawing/2014/main" id="{8AD8BC7F-B145-E2BE-9183-FD87737297D8}"/>
              </a:ext>
            </a:extLst>
          </p:cNvPr>
          <p:cNvSpPr txBox="1"/>
          <p:nvPr/>
        </p:nvSpPr>
        <p:spPr>
          <a:xfrm>
            <a:off x="1160319" y="607671"/>
            <a:ext cx="10058399" cy="6247864"/>
          </a:xfrm>
          <a:prstGeom prst="rect">
            <a:avLst/>
          </a:prstGeom>
          <a:noFill/>
        </p:spPr>
        <p:txBody>
          <a:bodyPr wrap="square">
            <a:spAutoFit/>
          </a:bodyPr>
          <a:lstStyle/>
          <a:p>
            <a:pPr>
              <a:buNone/>
            </a:pPr>
            <a:r>
              <a:rPr lang="en-IN" sz="4000" b="1" dirty="0"/>
              <a:t>Applied Anatomy</a:t>
            </a:r>
          </a:p>
          <a:p>
            <a:pPr>
              <a:buFont typeface="Arial" panose="020B0604020202020204" pitchFamily="34" charset="0"/>
              <a:buChar char="•"/>
            </a:pPr>
            <a:r>
              <a:rPr lang="en-IN" sz="4000" b="1" dirty="0"/>
              <a:t>Systemic hypertension:</a:t>
            </a:r>
            <a:r>
              <a:rPr lang="en-IN" sz="4000" dirty="0"/>
              <a:t> causes LV hypertrophy.</a:t>
            </a:r>
          </a:p>
          <a:p>
            <a:pPr>
              <a:buFont typeface="Arial" panose="020B0604020202020204" pitchFamily="34" charset="0"/>
              <a:buChar char="•"/>
            </a:pPr>
            <a:r>
              <a:rPr lang="en-IN" sz="4000" b="1" dirty="0"/>
              <a:t>Aortic stenosis:</a:t>
            </a:r>
            <a:r>
              <a:rPr lang="en-IN" sz="4000" dirty="0"/>
              <a:t> obstruction at LV outflow → increased workload.</a:t>
            </a:r>
          </a:p>
          <a:p>
            <a:pPr>
              <a:buFont typeface="Arial" panose="020B0604020202020204" pitchFamily="34" charset="0"/>
              <a:buChar char="•"/>
            </a:pPr>
            <a:r>
              <a:rPr lang="en-IN" sz="4000" b="1" dirty="0"/>
              <a:t>Mitral valve disease:</a:t>
            </a:r>
            <a:r>
              <a:rPr lang="en-IN" sz="4000" dirty="0"/>
              <a:t> stenosis or regurgitation → left atrial &amp; LV dysfunction.</a:t>
            </a:r>
          </a:p>
          <a:p>
            <a:pPr>
              <a:buFont typeface="Arial" panose="020B0604020202020204" pitchFamily="34" charset="0"/>
              <a:buChar char="•"/>
            </a:pPr>
            <a:r>
              <a:rPr lang="en-IN" sz="4000" b="1" dirty="0"/>
              <a:t>Myocardial infarction:</a:t>
            </a:r>
            <a:r>
              <a:rPr lang="en-IN" sz="4000" dirty="0"/>
              <a:t> commonly affects LV walls supplied by LAD artery.</a:t>
            </a:r>
          </a:p>
          <a:p>
            <a:pPr>
              <a:buFont typeface="Arial" panose="020B0604020202020204" pitchFamily="34" charset="0"/>
              <a:buChar char="•"/>
            </a:pPr>
            <a:r>
              <a:rPr lang="en-IN" sz="4000" b="1" dirty="0"/>
              <a:t>LV failure:</a:t>
            </a:r>
            <a:r>
              <a:rPr lang="en-IN" sz="4000" dirty="0"/>
              <a:t> leads to pulmonary congestion and </a:t>
            </a:r>
            <a:r>
              <a:rPr lang="en-IN" sz="4000" dirty="0" err="1"/>
              <a:t>edema</a:t>
            </a:r>
            <a:r>
              <a:rPr lang="en-IN" dirty="0"/>
              <a:t>.</a:t>
            </a:r>
          </a:p>
        </p:txBody>
      </p:sp>
    </p:spTree>
    <p:extLst>
      <p:ext uri="{BB962C8B-B14F-4D97-AF65-F5344CB8AC3E}">
        <p14:creationId xmlns:p14="http://schemas.microsoft.com/office/powerpoint/2010/main" val="2096448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6DE4E-F3CE-0EF3-6755-E7EF680219E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AB9D9A8-96CF-AC26-1AE5-DE6B40818137}"/>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20482" name="Picture 2" descr="GA - Lecture 6 - (Heart) Left ventricle Flashcards | Quizlet">
            <a:extLst>
              <a:ext uri="{FF2B5EF4-FFF2-40B4-BE49-F238E27FC236}">
                <a16:creationId xmlns:a16="http://schemas.microsoft.com/office/drawing/2014/main" id="{4A4C35FC-8252-33C3-636E-68B38DDAB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337544" cy="4408336"/>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ortic Stenosis Diagnosis &amp; Treatments | Mount Sinai - New York">
            <a:extLst>
              <a:ext uri="{FF2B5EF4-FFF2-40B4-BE49-F238E27FC236}">
                <a16:creationId xmlns:a16="http://schemas.microsoft.com/office/drawing/2014/main" id="{83136B92-BDED-CFEE-797F-9AFE5719F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544" y="0"/>
            <a:ext cx="685445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The Prognostic Value of Non-Invasive Ventilation in Patients with Acute  Heart Failure">
            <a:extLst>
              <a:ext uri="{FF2B5EF4-FFF2-40B4-BE49-F238E27FC236}">
                <a16:creationId xmlns:a16="http://schemas.microsoft.com/office/drawing/2014/main" id="{09AA2E22-27AD-9CA9-93FB-27374E5A3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10708"/>
            <a:ext cx="5417668" cy="254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14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ABAEACB-8F5B-C5A2-FF0E-E0FE714DDC1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66B2F5D-68A0-2E2D-0B91-0C1D81A81D93}"/>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F35143A7-2E8B-1465-2F2E-10529D86AADD}"/>
              </a:ext>
            </a:extLst>
          </p:cNvPr>
          <p:cNvSpPr>
            <a:spLocks noGrp="1"/>
          </p:cNvSpPr>
          <p:nvPr>
            <p:ph type="title"/>
          </p:nvPr>
        </p:nvSpPr>
        <p:spPr>
          <a:xfrm>
            <a:off x="1066800" y="642593"/>
            <a:ext cx="10058400" cy="5306793"/>
          </a:xfrm>
        </p:spPr>
        <p:txBody>
          <a:bodyPr>
            <a:normAutofit/>
          </a:bodyPr>
          <a:lstStyle/>
          <a:p>
            <a:r>
              <a:rPr lang="en-US" sz="4400" b="1" dirty="0"/>
              <a:t>Nerve Supply of the Heart</a:t>
            </a:r>
            <a:br>
              <a:rPr lang="en-US" sz="4400" b="1" dirty="0"/>
            </a:br>
            <a:r>
              <a:rPr lang="en-US" sz="4400" dirty="0"/>
              <a:t>The heart is supplied by </a:t>
            </a:r>
            <a:r>
              <a:rPr lang="en-US" sz="4400" b="1" dirty="0"/>
              <a:t>autonomic nervous system (ANS)</a:t>
            </a:r>
            <a:r>
              <a:rPr lang="en-US" sz="4400" dirty="0"/>
              <a:t> through the </a:t>
            </a:r>
            <a:r>
              <a:rPr lang="en-US" sz="4400" b="1" dirty="0"/>
              <a:t>cardiac plexus</a:t>
            </a:r>
            <a:r>
              <a:rPr lang="en-US" sz="4400" dirty="0"/>
              <a:t>.</a:t>
            </a:r>
            <a:br>
              <a:rPr lang="en-US" sz="4400" dirty="0"/>
            </a:br>
            <a:r>
              <a:rPr lang="en-US" sz="4400" dirty="0"/>
              <a:t> </a:t>
            </a:r>
            <a:br>
              <a:rPr lang="en-US" sz="4400" dirty="0"/>
            </a:br>
            <a:r>
              <a:rPr lang="en-US" sz="4400" dirty="0"/>
              <a:t>Branches from superficial cardiac plexus and deep cardiac plexus</a:t>
            </a:r>
            <a:br>
              <a:rPr lang="en-US" sz="4400" dirty="0"/>
            </a:br>
            <a:endParaRPr lang="en-IN" sz="4400" dirty="0"/>
          </a:p>
        </p:txBody>
      </p:sp>
    </p:spTree>
    <p:extLst>
      <p:ext uri="{BB962C8B-B14F-4D97-AF65-F5344CB8AC3E}">
        <p14:creationId xmlns:p14="http://schemas.microsoft.com/office/powerpoint/2010/main" val="3376584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F38C4-6D9C-9914-4B50-EC399DC57EA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87B8AB4-2C78-2E61-03DF-378C9C850FA4}"/>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12290" name="Picture 2" descr="Frontiers | Asymmetry and Heterogeneity: Part and Parcel in Cardiac  Autonomic Innervation and Function">
            <a:extLst>
              <a:ext uri="{FF2B5EF4-FFF2-40B4-BE49-F238E27FC236}">
                <a16:creationId xmlns:a16="http://schemas.microsoft.com/office/drawing/2014/main" id="{37A736BE-4506-47B9-3267-BE6001E73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05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506875A-2851-D717-5A59-48A8DF8194B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CF401AE-9254-BC6F-6C79-DE0345EEB78A}"/>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516645EC-0681-0B44-D8B7-F37FB4967873}"/>
              </a:ext>
            </a:extLst>
          </p:cNvPr>
          <p:cNvSpPr>
            <a:spLocks noGrp="1"/>
          </p:cNvSpPr>
          <p:nvPr>
            <p:ph type="title"/>
          </p:nvPr>
        </p:nvSpPr>
        <p:spPr>
          <a:xfrm>
            <a:off x="1066800" y="642593"/>
            <a:ext cx="10058400" cy="5306793"/>
          </a:xfrm>
        </p:spPr>
        <p:txBody>
          <a:bodyPr>
            <a:normAutofit/>
          </a:bodyPr>
          <a:lstStyle/>
          <a:p>
            <a:r>
              <a:rPr lang="en-US" sz="6600" dirty="0">
                <a:latin typeface="Bodoni MT Black" panose="02070A03080606020203" pitchFamily="18" charset="0"/>
              </a:rPr>
              <a:t>Blood supply </a:t>
            </a:r>
            <a:br>
              <a:rPr lang="en-US" sz="6600" dirty="0">
                <a:latin typeface="Bodoni MT Black" panose="02070A03080606020203" pitchFamily="18" charset="0"/>
              </a:rPr>
            </a:br>
            <a:br>
              <a:rPr lang="en-US" sz="6600" dirty="0">
                <a:latin typeface="Bodoni MT Black" panose="02070A03080606020203" pitchFamily="18" charset="0"/>
              </a:rPr>
            </a:br>
            <a:r>
              <a:rPr lang="en-US" sz="4000" dirty="0">
                <a:latin typeface="Bodoni MT Black" panose="02070A03080606020203" pitchFamily="18" charset="0"/>
              </a:rPr>
              <a:t>arterial supply</a:t>
            </a:r>
            <a:endParaRPr lang="en-IN" sz="4000" dirty="0">
              <a:latin typeface="Bodoni MT Black" panose="02070A03080606020203" pitchFamily="18" charset="0"/>
            </a:endParaRPr>
          </a:p>
        </p:txBody>
      </p:sp>
    </p:spTree>
    <p:extLst>
      <p:ext uri="{BB962C8B-B14F-4D97-AF65-F5344CB8AC3E}">
        <p14:creationId xmlns:p14="http://schemas.microsoft.com/office/powerpoint/2010/main" val="602855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DCF23-968E-17F9-E0CF-A6360426722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D474AEE-6BC3-669B-528B-C2D2F23E076C}"/>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6146" name="Picture 2" descr="This may contain: the anatomy of the heart poster">
            <a:extLst>
              <a:ext uri="{FF2B5EF4-FFF2-40B4-BE49-F238E27FC236}">
                <a16:creationId xmlns:a16="http://schemas.microsoft.com/office/drawing/2014/main" id="{6C55443A-0568-E143-9BB6-FD827B62F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664"/>
            <a:ext cx="68786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tory pin image">
            <a:extLst>
              <a:ext uri="{FF2B5EF4-FFF2-40B4-BE49-F238E27FC236}">
                <a16:creationId xmlns:a16="http://schemas.microsoft.com/office/drawing/2014/main" id="{A53FB031-13B0-CAC2-EF1C-387BA193EA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8637" y="0"/>
            <a:ext cx="5313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396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11CACA2-E339-9D48-1569-390EB0D518D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AAEED92-BDF8-80BD-8E6A-104708A88B20}"/>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240D8AE4-5D98-05A6-3514-CBDE63FED5B9}"/>
              </a:ext>
            </a:extLst>
          </p:cNvPr>
          <p:cNvSpPr>
            <a:spLocks noGrp="1"/>
          </p:cNvSpPr>
          <p:nvPr>
            <p:ph type="title"/>
          </p:nvPr>
        </p:nvSpPr>
        <p:spPr>
          <a:xfrm>
            <a:off x="1066800" y="642593"/>
            <a:ext cx="10058400" cy="5306793"/>
          </a:xfrm>
        </p:spPr>
        <p:txBody>
          <a:bodyPr>
            <a:normAutofit fontScale="90000"/>
          </a:bodyPr>
          <a:lstStyle/>
          <a:p>
            <a:r>
              <a:rPr lang="en-IN" sz="4400" dirty="0"/>
              <a:t>Right Coronary Artery (RCA)</a:t>
            </a:r>
            <a:br>
              <a:rPr lang="en-IN" sz="4400" dirty="0"/>
            </a:br>
            <a:r>
              <a:rPr lang="en-US" sz="4400" dirty="0"/>
              <a:t>One of the </a:t>
            </a:r>
            <a:r>
              <a:rPr lang="en-US" sz="4400" b="1" dirty="0"/>
              <a:t>two main coronary arteries</a:t>
            </a:r>
            <a:r>
              <a:rPr lang="en-US" sz="4400" dirty="0"/>
              <a:t> (other is Left Coronary Artery).</a:t>
            </a:r>
            <a:br>
              <a:rPr lang="en-US" sz="4400" dirty="0"/>
            </a:br>
            <a:r>
              <a:rPr lang="en-US" sz="4400" dirty="0"/>
              <a:t>Arises from the </a:t>
            </a:r>
            <a:r>
              <a:rPr lang="en-US" sz="4400" b="1" dirty="0"/>
              <a:t>anterior aortic sinus</a:t>
            </a:r>
            <a:r>
              <a:rPr lang="en-US" sz="4400" dirty="0"/>
              <a:t> of the ascending aorta.</a:t>
            </a:r>
            <a:br>
              <a:rPr lang="en-US" sz="4400" dirty="0"/>
            </a:br>
            <a:r>
              <a:rPr lang="en-US" sz="4400" dirty="0"/>
              <a:t>Runs in the </a:t>
            </a:r>
            <a:r>
              <a:rPr lang="en-US" sz="4400" b="1" dirty="0"/>
              <a:t>right atrioventricular (coronary) sulcus</a:t>
            </a:r>
            <a:r>
              <a:rPr lang="en-US" sz="4400" dirty="0"/>
              <a:t>.</a:t>
            </a:r>
            <a:br>
              <a:rPr lang="en-US" sz="4400" dirty="0"/>
            </a:br>
            <a:r>
              <a:rPr lang="en-US" sz="4400" dirty="0"/>
              <a:t>At the inferior border of the heart, curves posteriorly to reach the </a:t>
            </a:r>
            <a:r>
              <a:rPr lang="en-US" sz="4400" b="1" dirty="0"/>
              <a:t>crux of the heart</a:t>
            </a:r>
            <a:r>
              <a:rPr lang="en-US" sz="4400" dirty="0"/>
              <a:t> (where AV groove meets interventricular groove).</a:t>
            </a:r>
            <a:endParaRPr lang="en-IN" sz="4400" dirty="0"/>
          </a:p>
        </p:txBody>
      </p:sp>
    </p:spTree>
    <p:extLst>
      <p:ext uri="{BB962C8B-B14F-4D97-AF65-F5344CB8AC3E}">
        <p14:creationId xmlns:p14="http://schemas.microsoft.com/office/powerpoint/2010/main" val="1533630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8E42B-3138-27A5-7610-21056963606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15D0B50-80C1-739B-C077-82B45EBA35BB}"/>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13316" name="Picture 4" descr="CV Physiology | Coronary Anatomy and Blood Flow">
            <a:extLst>
              <a:ext uri="{FF2B5EF4-FFF2-40B4-BE49-F238E27FC236}">
                <a16:creationId xmlns:a16="http://schemas.microsoft.com/office/drawing/2014/main" id="{0B2AFB74-D0EA-636F-ABF4-0B3CA03B1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64684" cy="654304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llustrated Guide to Anomalous Coronary Activity: An Interactive 3D Model -  CTisus.com CT Scanning">
            <a:extLst>
              <a:ext uri="{FF2B5EF4-FFF2-40B4-BE49-F238E27FC236}">
                <a16:creationId xmlns:a16="http://schemas.microsoft.com/office/drawing/2014/main" id="{017CB5B9-0C05-CB06-A0C9-A1F858789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75" y="0"/>
            <a:ext cx="461962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198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EF07952-C0B8-02D5-E528-CEF2E808AD0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87F44BF-03F1-C558-9523-F6F9AE773DBA}"/>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33768CF0-4F86-8E7C-C66E-4CDD3BC2E0B0}"/>
              </a:ext>
            </a:extLst>
          </p:cNvPr>
          <p:cNvSpPr>
            <a:spLocks noGrp="1"/>
          </p:cNvSpPr>
          <p:nvPr>
            <p:ph type="title"/>
          </p:nvPr>
        </p:nvSpPr>
        <p:spPr>
          <a:xfrm>
            <a:off x="381000" y="642593"/>
            <a:ext cx="11639550" cy="6282082"/>
          </a:xfrm>
        </p:spPr>
        <p:txBody>
          <a:bodyPr>
            <a:noAutofit/>
          </a:bodyPr>
          <a:lstStyle/>
          <a:p>
            <a:r>
              <a:rPr lang="en-IN" sz="3600" b="1" dirty="0"/>
              <a:t>Branches of Right Coronary Artery</a:t>
            </a:r>
            <a:br>
              <a:rPr lang="en-IN" sz="3600" b="1" dirty="0"/>
            </a:br>
            <a:r>
              <a:rPr lang="en-IN" sz="3600" b="1" dirty="0"/>
              <a:t>Conus artery</a:t>
            </a:r>
            <a:r>
              <a:rPr lang="en-IN" sz="3600" dirty="0"/>
              <a:t> → supplies conus arteriosus of right ventricle.</a:t>
            </a:r>
            <a:br>
              <a:rPr lang="en-IN" sz="3600" dirty="0"/>
            </a:br>
            <a:r>
              <a:rPr lang="en-IN" sz="3600" b="1" dirty="0"/>
              <a:t>Right atrial branches</a:t>
            </a:r>
            <a:r>
              <a:rPr lang="en-IN" sz="3600" dirty="0"/>
              <a:t> → supply right atrium.</a:t>
            </a:r>
            <a:br>
              <a:rPr lang="en-IN" sz="3600" dirty="0"/>
            </a:br>
            <a:r>
              <a:rPr lang="en-IN" sz="3600" i="1" dirty="0"/>
              <a:t>Sinoatrial (SA) nodal branch</a:t>
            </a:r>
            <a:r>
              <a:rPr lang="en-IN" sz="3600" dirty="0"/>
              <a:t> (in 60% cases, RCA gives SA nodal artery; in 40%, from LCA).</a:t>
            </a:r>
            <a:br>
              <a:rPr lang="en-IN" sz="3600" dirty="0"/>
            </a:br>
            <a:r>
              <a:rPr lang="en-IN" sz="3600" b="1" dirty="0"/>
              <a:t>Right ventricular branches</a:t>
            </a:r>
            <a:r>
              <a:rPr lang="en-IN" sz="3600" dirty="0"/>
              <a:t> → supply right ventricle (including marginal artery).</a:t>
            </a:r>
            <a:br>
              <a:rPr lang="en-IN" sz="3600" dirty="0"/>
            </a:br>
            <a:r>
              <a:rPr lang="en-IN" sz="3600" i="1" dirty="0"/>
              <a:t>Right marginal artery</a:t>
            </a:r>
            <a:r>
              <a:rPr lang="en-IN" sz="3600" dirty="0"/>
              <a:t> → runs along inferior border of heart.</a:t>
            </a:r>
            <a:br>
              <a:rPr lang="en-IN" sz="3600" dirty="0"/>
            </a:br>
            <a:r>
              <a:rPr lang="en-IN" sz="3600" b="1" dirty="0"/>
              <a:t>Posterior interventricular branch (Posterior descending artery – PDA)</a:t>
            </a:r>
            <a:r>
              <a:rPr lang="en-IN" sz="3600" dirty="0"/>
              <a:t> → runs in posterior interventricular sulcus.</a:t>
            </a:r>
            <a:br>
              <a:rPr lang="en-IN" sz="3600" dirty="0"/>
            </a:br>
            <a:r>
              <a:rPr lang="en-IN" sz="3600" dirty="0"/>
              <a:t>Supplies posterior 1/3rd of interventricular septum.</a:t>
            </a:r>
            <a:br>
              <a:rPr lang="en-IN" sz="3600" dirty="0"/>
            </a:br>
            <a:r>
              <a:rPr lang="en-IN" sz="3600" b="1" dirty="0"/>
              <a:t>Atrioventricular (AV) nodal branch</a:t>
            </a:r>
            <a:r>
              <a:rPr lang="en-IN" sz="3600" dirty="0"/>
              <a:t> → arises near crux of heart; supplies AV node.</a:t>
            </a:r>
          </a:p>
        </p:txBody>
      </p:sp>
    </p:spTree>
    <p:extLst>
      <p:ext uri="{BB962C8B-B14F-4D97-AF65-F5344CB8AC3E}">
        <p14:creationId xmlns:p14="http://schemas.microsoft.com/office/powerpoint/2010/main" val="1789482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CFBF0A3-46B8-AFA6-D51B-DEBB176022C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AA08FAE-8B2F-C2FA-D7A8-D3DED7EC43C7}"/>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C0502C99-23F3-5E97-EE58-44322E425237}"/>
              </a:ext>
            </a:extLst>
          </p:cNvPr>
          <p:cNvSpPr>
            <a:spLocks noGrp="1"/>
          </p:cNvSpPr>
          <p:nvPr>
            <p:ph type="title"/>
          </p:nvPr>
        </p:nvSpPr>
        <p:spPr>
          <a:xfrm>
            <a:off x="1066800" y="642593"/>
            <a:ext cx="10058400" cy="5306793"/>
          </a:xfrm>
        </p:spPr>
        <p:txBody>
          <a:bodyPr>
            <a:normAutofit fontScale="90000"/>
          </a:bodyPr>
          <a:lstStyle/>
          <a:p>
            <a:r>
              <a:rPr lang="en-US" sz="4400" b="1" dirty="0"/>
              <a:t>3. Areas Supplied by RCA</a:t>
            </a:r>
            <a:br>
              <a:rPr lang="en-US" sz="4400" b="1" dirty="0"/>
            </a:br>
            <a:r>
              <a:rPr lang="en-US" sz="4400" b="1" dirty="0"/>
              <a:t>Right atrium</a:t>
            </a:r>
            <a:r>
              <a:rPr lang="en-US" sz="4400" dirty="0"/>
              <a:t> (except small part of interatrial septum).</a:t>
            </a:r>
            <a:br>
              <a:rPr lang="en-US" sz="4400" dirty="0"/>
            </a:br>
            <a:r>
              <a:rPr lang="en-US" sz="4400" b="1" dirty="0"/>
              <a:t>Most of right ventricle</a:t>
            </a:r>
            <a:r>
              <a:rPr lang="en-US" sz="4400" dirty="0"/>
              <a:t>.</a:t>
            </a:r>
            <a:br>
              <a:rPr lang="en-US" sz="4400" dirty="0"/>
            </a:br>
            <a:r>
              <a:rPr lang="en-US" sz="4400" b="1" dirty="0"/>
              <a:t>Part of left ventricle</a:t>
            </a:r>
            <a:r>
              <a:rPr lang="en-US" sz="4400" dirty="0"/>
              <a:t> (diaphragmatic surface).</a:t>
            </a:r>
            <a:br>
              <a:rPr lang="en-US" sz="4400" dirty="0"/>
            </a:br>
            <a:r>
              <a:rPr lang="en-US" sz="4400" b="1" dirty="0"/>
              <a:t>Posterior 1/3rd of interventricular septum</a:t>
            </a:r>
            <a:r>
              <a:rPr lang="en-US" sz="4400" dirty="0"/>
              <a:t>.</a:t>
            </a:r>
            <a:br>
              <a:rPr lang="en-US" sz="4400" dirty="0"/>
            </a:br>
            <a:r>
              <a:rPr lang="en-US" sz="4400" b="1" dirty="0"/>
              <a:t>SA node</a:t>
            </a:r>
            <a:r>
              <a:rPr lang="en-US" sz="4400" dirty="0"/>
              <a:t> (60% cases).</a:t>
            </a:r>
            <a:br>
              <a:rPr lang="en-US" sz="4400" dirty="0"/>
            </a:br>
            <a:r>
              <a:rPr lang="en-US" sz="4400" b="1" dirty="0"/>
              <a:t>AV node</a:t>
            </a:r>
            <a:r>
              <a:rPr lang="en-US" sz="4400" dirty="0"/>
              <a:t> (90% cases).</a:t>
            </a:r>
            <a:endParaRPr lang="en-IN" sz="4400" dirty="0"/>
          </a:p>
        </p:txBody>
      </p:sp>
    </p:spTree>
    <p:extLst>
      <p:ext uri="{BB962C8B-B14F-4D97-AF65-F5344CB8AC3E}">
        <p14:creationId xmlns:p14="http://schemas.microsoft.com/office/powerpoint/2010/main" val="847756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906166B-9302-5838-FF4A-B360186D88A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909125C-A6FB-A584-8506-B51F7771C76E}"/>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7C03896D-CA68-871C-4C4C-61BD0D8F663F}"/>
              </a:ext>
            </a:extLst>
          </p:cNvPr>
          <p:cNvSpPr>
            <a:spLocks noGrp="1"/>
          </p:cNvSpPr>
          <p:nvPr>
            <p:ph type="title"/>
          </p:nvPr>
        </p:nvSpPr>
        <p:spPr>
          <a:xfrm>
            <a:off x="1066800" y="642593"/>
            <a:ext cx="10058400" cy="6320182"/>
          </a:xfrm>
        </p:spPr>
        <p:txBody>
          <a:bodyPr>
            <a:normAutofit fontScale="90000"/>
          </a:bodyPr>
          <a:lstStyle/>
          <a:p>
            <a:r>
              <a:rPr lang="en-US" sz="4000" b="1" dirty="0"/>
              <a:t>4. Applied Anatomy</a:t>
            </a:r>
            <a:br>
              <a:rPr lang="en-US" sz="4000" b="1" dirty="0"/>
            </a:br>
            <a:r>
              <a:rPr lang="en-US" sz="4000" dirty="0"/>
              <a:t>RCA dominance: If RCA gives posterior interventricular artery → called </a:t>
            </a:r>
            <a:r>
              <a:rPr lang="en-US" sz="4000" b="1" dirty="0"/>
              <a:t>right-dominant circulation</a:t>
            </a:r>
            <a:r>
              <a:rPr lang="en-US" sz="4000" dirty="0"/>
              <a:t> (70% of people).</a:t>
            </a:r>
            <a:br>
              <a:rPr lang="en-US" sz="4000" dirty="0"/>
            </a:br>
            <a:r>
              <a:rPr lang="en-US" sz="4000" dirty="0"/>
              <a:t>LCA dominance: If LCA gives PDA → </a:t>
            </a:r>
            <a:r>
              <a:rPr lang="en-US" sz="4000" b="1" dirty="0"/>
              <a:t>left-dominant circulation</a:t>
            </a:r>
            <a:r>
              <a:rPr lang="en-US" sz="4000" dirty="0"/>
              <a:t> (10%).</a:t>
            </a:r>
            <a:br>
              <a:rPr lang="en-US" sz="4000" dirty="0"/>
            </a:br>
            <a:r>
              <a:rPr lang="en-US" sz="4000" dirty="0"/>
              <a:t>Balanced: If both contribute → </a:t>
            </a:r>
            <a:r>
              <a:rPr lang="en-US" sz="4000" b="1" dirty="0"/>
              <a:t>balanced circulation</a:t>
            </a:r>
            <a:r>
              <a:rPr lang="en-US" sz="4000" dirty="0"/>
              <a:t> (20%).</a:t>
            </a:r>
            <a:br>
              <a:rPr lang="en-US" sz="4000" dirty="0"/>
            </a:br>
            <a:r>
              <a:rPr lang="en-US" sz="4000" b="1" dirty="0"/>
              <a:t>Blockage of RCA</a:t>
            </a:r>
            <a:r>
              <a:rPr lang="en-US" sz="4000" dirty="0"/>
              <a:t> → leads to </a:t>
            </a:r>
            <a:r>
              <a:rPr lang="en-US" sz="4000" b="1" dirty="0"/>
              <a:t>myocardial infarction</a:t>
            </a:r>
            <a:r>
              <a:rPr lang="en-US" sz="4000" dirty="0"/>
              <a:t>, especially involving right ventricle, inferior wall of LV, and conduction system (bradycardia, heart block).</a:t>
            </a:r>
            <a:br>
              <a:rPr lang="en-US" sz="4000" dirty="0"/>
            </a:br>
            <a:r>
              <a:rPr lang="en-US" sz="4000" dirty="0"/>
              <a:t>RCA commonly involved in </a:t>
            </a:r>
            <a:r>
              <a:rPr lang="en-US" sz="4000" b="1" dirty="0"/>
              <a:t>inferior wall MI</a:t>
            </a:r>
            <a:r>
              <a:rPr lang="en-US" sz="4000" dirty="0"/>
              <a:t>.</a:t>
            </a:r>
            <a:endParaRPr lang="en-IN" sz="4400" dirty="0"/>
          </a:p>
        </p:txBody>
      </p:sp>
    </p:spTree>
    <p:extLst>
      <p:ext uri="{BB962C8B-B14F-4D97-AF65-F5344CB8AC3E}">
        <p14:creationId xmlns:p14="http://schemas.microsoft.com/office/powerpoint/2010/main" val="4056760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FE4A720-6934-F3F6-E7A5-591CD81B188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31EC94F-DD93-A8B0-BB8D-8FDE6759C750}"/>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2" name="Title 1">
            <a:extLst>
              <a:ext uri="{FF2B5EF4-FFF2-40B4-BE49-F238E27FC236}">
                <a16:creationId xmlns:a16="http://schemas.microsoft.com/office/drawing/2014/main" id="{EFC75191-202F-BF44-2F54-930B80261E98}"/>
              </a:ext>
            </a:extLst>
          </p:cNvPr>
          <p:cNvSpPr>
            <a:spLocks noGrp="1" noChangeArrowheads="1"/>
          </p:cNvSpPr>
          <p:nvPr>
            <p:ph type="title"/>
          </p:nvPr>
        </p:nvSpPr>
        <p:spPr bwMode="auto">
          <a:xfrm>
            <a:off x="1219200" y="2223007"/>
            <a:ext cx="5029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3200" cap="none" dirty="0">
                <a:solidFill>
                  <a:schemeClr val="tx1"/>
                </a:solidFill>
                <a:latin typeface="Bernard MT Condensed" panose="02050806060905020404" pitchFamily="18" charset="0"/>
              </a:rPr>
              <a:t>LEFT CORONARY ARTERY</a:t>
            </a:r>
            <a:endParaRPr kumimoji="0" lang="en-US" altLang="en-US" sz="3200" b="0" i="0" u="none" strike="noStrike" cap="none" normalizeH="0" baseline="0" dirty="0">
              <a:ln>
                <a:noFill/>
              </a:ln>
              <a:solidFill>
                <a:schemeClr val="tx1"/>
              </a:solidFill>
              <a:effectLst/>
              <a:latin typeface="Bernard MT Condensed" panose="02050806060905020404" pitchFamily="18" charset="0"/>
            </a:endParaRPr>
          </a:p>
        </p:txBody>
      </p:sp>
      <p:sp>
        <p:nvSpPr>
          <p:cNvPr id="4" name="Title 1">
            <a:extLst>
              <a:ext uri="{FF2B5EF4-FFF2-40B4-BE49-F238E27FC236}">
                <a16:creationId xmlns:a16="http://schemas.microsoft.com/office/drawing/2014/main" id="{D0290597-A9EF-97AB-4C81-28EA0044A9C0}"/>
              </a:ext>
            </a:extLst>
          </p:cNvPr>
          <p:cNvSpPr txBox="1">
            <a:spLocks noChangeArrowheads="1"/>
          </p:cNvSpPr>
          <p:nvPr/>
        </p:nvSpPr>
        <p:spPr bwMode="auto">
          <a:xfrm>
            <a:off x="973282" y="3153340"/>
            <a:ext cx="1041082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eaLnBrk="0" fontAlgn="base" hangingPunct="0">
              <a:lnSpc>
                <a:spcPct val="100000"/>
              </a:lnSpc>
              <a:spcAft>
                <a:spcPct val="0"/>
              </a:spcAft>
              <a:buFontTx/>
              <a:buChar char="•"/>
            </a:pPr>
            <a:r>
              <a:rPr lang="en-US" altLang="en-US" sz="2800" dirty="0"/>
              <a:t>One of the two coronary arteries supplying the heart (other is RCA).</a:t>
            </a:r>
          </a:p>
          <a:p>
            <a:pPr eaLnBrk="0" fontAlgn="base" hangingPunct="0">
              <a:lnSpc>
                <a:spcPct val="100000"/>
              </a:lnSpc>
              <a:spcAft>
                <a:spcPct val="0"/>
              </a:spcAft>
              <a:buFontTx/>
              <a:buChar char="•"/>
            </a:pPr>
            <a:r>
              <a:rPr lang="en-US" altLang="en-US" sz="2800" dirty="0"/>
              <a:t>Origin: arises from the left posterior aortic sinus of ascending aorta.</a:t>
            </a:r>
          </a:p>
          <a:p>
            <a:pPr eaLnBrk="0" fontAlgn="base" hangingPunct="0">
              <a:lnSpc>
                <a:spcPct val="100000"/>
              </a:lnSpc>
              <a:spcAft>
                <a:spcPct val="0"/>
              </a:spcAft>
              <a:buFontTx/>
              <a:buChar char="•"/>
            </a:pPr>
            <a:r>
              <a:rPr lang="en-US" altLang="en-US" sz="2800" dirty="0"/>
              <a:t>Course: passes between the left auricle and pulmonary trunk, then divides into its major branches.</a:t>
            </a:r>
          </a:p>
          <a:p>
            <a:pPr eaLnBrk="0" fontAlgn="base" hangingPunct="0">
              <a:lnSpc>
                <a:spcPct val="100000"/>
              </a:lnSpc>
              <a:spcAft>
                <a:spcPct val="0"/>
              </a:spcAft>
              <a:buFontTx/>
              <a:buChar char="•"/>
            </a:pPr>
            <a:r>
              <a:rPr lang="en-US" altLang="en-US" sz="2800" dirty="0"/>
              <a:t>Usually short (1–2 cm) before dividing</a:t>
            </a:r>
          </a:p>
        </p:txBody>
      </p:sp>
    </p:spTree>
    <p:extLst>
      <p:ext uri="{BB962C8B-B14F-4D97-AF65-F5344CB8AC3E}">
        <p14:creationId xmlns:p14="http://schemas.microsoft.com/office/powerpoint/2010/main" val="914107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A73420B-533D-5815-8635-B04FBCD145D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3C2B42E-3A26-A00E-0C76-F3648FE48987}"/>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A74F3753-C146-0F06-47A0-D28B1EEDC886}"/>
              </a:ext>
            </a:extLst>
          </p:cNvPr>
          <p:cNvSpPr>
            <a:spLocks noGrp="1"/>
          </p:cNvSpPr>
          <p:nvPr>
            <p:ph type="title"/>
          </p:nvPr>
        </p:nvSpPr>
        <p:spPr>
          <a:xfrm>
            <a:off x="405441" y="642593"/>
            <a:ext cx="11671539" cy="5306793"/>
          </a:xfrm>
        </p:spPr>
        <p:txBody>
          <a:bodyPr>
            <a:noAutofit/>
          </a:bodyPr>
          <a:lstStyle/>
          <a:p>
            <a:r>
              <a:rPr lang="en-IN" sz="3200" b="1" dirty="0"/>
              <a:t>2. Branches of LCA</a:t>
            </a:r>
            <a:br>
              <a:rPr lang="en-IN" sz="3200" b="1" dirty="0"/>
            </a:br>
            <a:r>
              <a:rPr lang="en-IN" sz="3200" b="1" dirty="0"/>
              <a:t>Anterior Interventricular Branch (Left Anterior Descending – LAD):</a:t>
            </a:r>
            <a:br>
              <a:rPr lang="en-IN" sz="3200" dirty="0"/>
            </a:br>
            <a:r>
              <a:rPr lang="en-IN" sz="3200" dirty="0"/>
              <a:t>Runs in </a:t>
            </a:r>
            <a:r>
              <a:rPr lang="en-IN" sz="3200" b="1" dirty="0"/>
              <a:t>anterior interventricular groove</a:t>
            </a:r>
            <a:r>
              <a:rPr lang="en-IN" sz="3200" dirty="0"/>
              <a:t> to the apex.</a:t>
            </a:r>
            <a:br>
              <a:rPr lang="en-IN" sz="3200" dirty="0"/>
            </a:br>
            <a:r>
              <a:rPr lang="en-IN" sz="3200" dirty="0"/>
              <a:t>Gives:</a:t>
            </a:r>
            <a:br>
              <a:rPr lang="en-IN" sz="3200" dirty="0"/>
            </a:br>
            <a:r>
              <a:rPr lang="en-IN" sz="3200" i="1" dirty="0"/>
              <a:t>Diagonal branches</a:t>
            </a:r>
            <a:r>
              <a:rPr lang="en-IN" sz="3200" dirty="0"/>
              <a:t> → supply anterior LV wall.</a:t>
            </a:r>
            <a:br>
              <a:rPr lang="en-IN" sz="3200" dirty="0"/>
            </a:br>
            <a:r>
              <a:rPr lang="en-IN" sz="3200" i="1" dirty="0"/>
              <a:t>Septal branches</a:t>
            </a:r>
            <a:r>
              <a:rPr lang="en-IN" sz="3200" dirty="0"/>
              <a:t> → supply anterior 2/3 of interventricular septum.</a:t>
            </a:r>
            <a:br>
              <a:rPr lang="en-IN" sz="3200" dirty="0"/>
            </a:br>
            <a:r>
              <a:rPr lang="en-IN" sz="3200" b="1" dirty="0"/>
              <a:t>Circumflex Artery:</a:t>
            </a:r>
            <a:br>
              <a:rPr lang="en-IN" sz="3200" dirty="0"/>
            </a:br>
            <a:r>
              <a:rPr lang="en-IN" sz="3200" dirty="0"/>
              <a:t>Runs in </a:t>
            </a:r>
            <a:r>
              <a:rPr lang="en-IN" sz="3200" b="1" dirty="0"/>
              <a:t>left coronary (AV) sulcus</a:t>
            </a:r>
            <a:r>
              <a:rPr lang="en-IN" sz="3200" dirty="0"/>
              <a:t> to posterior surface of heart.</a:t>
            </a:r>
            <a:br>
              <a:rPr lang="en-IN" sz="3200" dirty="0"/>
            </a:br>
            <a:r>
              <a:rPr lang="en-IN" sz="3200" dirty="0"/>
              <a:t>Gives:</a:t>
            </a:r>
            <a:br>
              <a:rPr lang="en-IN" sz="3200" dirty="0"/>
            </a:br>
            <a:r>
              <a:rPr lang="en-IN" sz="3200" i="1" dirty="0"/>
              <a:t>Left marginal artery</a:t>
            </a:r>
            <a:r>
              <a:rPr lang="en-IN" sz="3200" dirty="0"/>
              <a:t> → supplies left ventricle.</a:t>
            </a:r>
            <a:br>
              <a:rPr lang="en-IN" sz="3200" dirty="0"/>
            </a:br>
            <a:r>
              <a:rPr lang="en-IN" sz="3200" i="1" dirty="0"/>
              <a:t>SA nodal branch</a:t>
            </a:r>
            <a:r>
              <a:rPr lang="en-IN" sz="3200" dirty="0"/>
              <a:t> (in 40% cases).</a:t>
            </a:r>
            <a:br>
              <a:rPr lang="en-IN" sz="3200" dirty="0"/>
            </a:br>
            <a:r>
              <a:rPr lang="en-IN" sz="3200" b="1" dirty="0"/>
              <a:t>Left Conus Artery (occasional small branch).</a:t>
            </a:r>
            <a:endParaRPr lang="en-IN" sz="3200" dirty="0"/>
          </a:p>
        </p:txBody>
      </p:sp>
    </p:spTree>
    <p:extLst>
      <p:ext uri="{BB962C8B-B14F-4D97-AF65-F5344CB8AC3E}">
        <p14:creationId xmlns:p14="http://schemas.microsoft.com/office/powerpoint/2010/main" val="4046231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15550A6-10C8-56C6-C9F8-73AB5A6F05F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C9F622B-554E-3343-67E6-3346546500AB}"/>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4B52EA31-E8F8-FA84-8347-09A4486A6541}"/>
              </a:ext>
            </a:extLst>
          </p:cNvPr>
          <p:cNvSpPr>
            <a:spLocks noGrp="1"/>
          </p:cNvSpPr>
          <p:nvPr>
            <p:ph type="title"/>
          </p:nvPr>
        </p:nvSpPr>
        <p:spPr>
          <a:xfrm>
            <a:off x="1066800" y="642593"/>
            <a:ext cx="10058400" cy="5306793"/>
          </a:xfrm>
        </p:spPr>
        <p:txBody>
          <a:bodyPr>
            <a:normAutofit fontScale="90000"/>
          </a:bodyPr>
          <a:lstStyle/>
          <a:p>
            <a:r>
              <a:rPr lang="en-IN" sz="4400" b="1" dirty="0"/>
              <a:t>Areas Supplied by LCA</a:t>
            </a:r>
            <a:br>
              <a:rPr lang="en-IN" sz="4400" b="1" dirty="0"/>
            </a:br>
            <a:r>
              <a:rPr lang="en-IN" sz="4400" b="1" dirty="0"/>
              <a:t>Left atrium</a:t>
            </a:r>
            <a:r>
              <a:rPr lang="en-IN" sz="4400" dirty="0"/>
              <a:t>.</a:t>
            </a:r>
            <a:br>
              <a:rPr lang="en-IN" sz="4400" dirty="0"/>
            </a:br>
            <a:r>
              <a:rPr lang="en-IN" sz="4400" b="1" dirty="0"/>
              <a:t>Most of left ventricle</a:t>
            </a:r>
            <a:r>
              <a:rPr lang="en-IN" sz="4400" dirty="0"/>
              <a:t> (except part supplied by RCA).</a:t>
            </a:r>
            <a:br>
              <a:rPr lang="en-IN" sz="4400" dirty="0"/>
            </a:br>
            <a:r>
              <a:rPr lang="en-IN" sz="4400" b="1" dirty="0"/>
              <a:t>Part of right ventricle</a:t>
            </a:r>
            <a:r>
              <a:rPr lang="en-IN" sz="4400" dirty="0"/>
              <a:t> (anterior portion).</a:t>
            </a:r>
            <a:br>
              <a:rPr lang="en-IN" sz="4400" dirty="0"/>
            </a:br>
            <a:r>
              <a:rPr lang="en-IN" sz="4400" b="1" dirty="0"/>
              <a:t>Anterior 2/3rd of interventricular septum</a:t>
            </a:r>
            <a:r>
              <a:rPr lang="en-IN" sz="4400" dirty="0"/>
              <a:t> (via septal branches of LAD).</a:t>
            </a:r>
            <a:br>
              <a:rPr lang="en-IN" sz="4400" dirty="0"/>
            </a:br>
            <a:r>
              <a:rPr lang="en-IN" sz="4400" b="1" dirty="0"/>
              <a:t>SA node</a:t>
            </a:r>
            <a:r>
              <a:rPr lang="en-IN" sz="4400" dirty="0"/>
              <a:t> (40% of people, via circumflex branch).</a:t>
            </a:r>
            <a:br>
              <a:rPr lang="en-IN" sz="4400" dirty="0"/>
            </a:br>
            <a:r>
              <a:rPr lang="en-IN" sz="4400" b="1" dirty="0"/>
              <a:t>AV node</a:t>
            </a:r>
            <a:r>
              <a:rPr lang="en-IN" sz="4400" dirty="0"/>
              <a:t> (in ~10% cases, if circumflex gives AV nodal branch).</a:t>
            </a:r>
          </a:p>
        </p:txBody>
      </p:sp>
    </p:spTree>
    <p:extLst>
      <p:ext uri="{BB962C8B-B14F-4D97-AF65-F5344CB8AC3E}">
        <p14:creationId xmlns:p14="http://schemas.microsoft.com/office/powerpoint/2010/main" val="2935240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0473DB6-D051-D217-BF97-20009C56EEC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D84733A-4D28-687C-BCB9-B7104829562C}"/>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0A4AED56-94F0-FD3E-3B9B-AF46698C9E37}"/>
              </a:ext>
            </a:extLst>
          </p:cNvPr>
          <p:cNvSpPr>
            <a:spLocks noGrp="1"/>
          </p:cNvSpPr>
          <p:nvPr>
            <p:ph type="title"/>
          </p:nvPr>
        </p:nvSpPr>
        <p:spPr>
          <a:xfrm>
            <a:off x="1066800" y="642593"/>
            <a:ext cx="10058400" cy="5306793"/>
          </a:xfrm>
        </p:spPr>
        <p:txBody>
          <a:bodyPr>
            <a:normAutofit fontScale="90000"/>
          </a:bodyPr>
          <a:lstStyle/>
          <a:p>
            <a:r>
              <a:rPr lang="en-US" sz="4400" b="1" dirty="0"/>
              <a:t>Applied Anatomy</a:t>
            </a:r>
            <a:br>
              <a:rPr lang="en-US" sz="4400" b="1" dirty="0"/>
            </a:br>
            <a:r>
              <a:rPr lang="en-US" sz="4400" dirty="0"/>
              <a:t>LCA is also called the </a:t>
            </a:r>
            <a:r>
              <a:rPr lang="en-US" sz="4400" b="1" dirty="0"/>
              <a:t>“widow-maker” artery</a:t>
            </a:r>
            <a:r>
              <a:rPr lang="en-US" sz="4400" dirty="0"/>
              <a:t>, because occlusion of proximal LAD is highly fatal.</a:t>
            </a:r>
            <a:br>
              <a:rPr lang="en-US" sz="4400" dirty="0"/>
            </a:br>
            <a:r>
              <a:rPr lang="en-US" sz="4400" b="1" dirty="0"/>
              <a:t>LAD occlusion</a:t>
            </a:r>
            <a:r>
              <a:rPr lang="en-US" sz="4400" dirty="0"/>
              <a:t> → most common cause of anterior wall MI (affects LV and anterior septum).</a:t>
            </a:r>
            <a:br>
              <a:rPr lang="en-US" sz="4400" dirty="0"/>
            </a:br>
            <a:r>
              <a:rPr lang="en-US" sz="4400" b="1" dirty="0"/>
              <a:t>Circumflex occlusion</a:t>
            </a:r>
            <a:r>
              <a:rPr lang="en-US" sz="4400" dirty="0"/>
              <a:t> → leads to lateral wall infarction of LV.</a:t>
            </a:r>
            <a:br>
              <a:rPr lang="en-US" sz="4400" dirty="0"/>
            </a:br>
            <a:r>
              <a:rPr lang="en-US" sz="4400" b="1" dirty="0"/>
              <a:t>Left dominance:</a:t>
            </a:r>
            <a:r>
              <a:rPr lang="en-US" sz="4400" dirty="0"/>
              <a:t> If circumflex gives PDA → circulation is left-dominant (~10% cases).</a:t>
            </a:r>
            <a:br>
              <a:rPr lang="en-US" sz="4400" dirty="0"/>
            </a:br>
            <a:r>
              <a:rPr lang="en-US" sz="4400" dirty="0"/>
              <a:t>Coronary angiography is used to visualize RCA &amp; LCA branches in suspected ischemic heart disease.</a:t>
            </a:r>
            <a:endParaRPr lang="en-IN" sz="4400" dirty="0"/>
          </a:p>
        </p:txBody>
      </p:sp>
    </p:spTree>
    <p:extLst>
      <p:ext uri="{BB962C8B-B14F-4D97-AF65-F5344CB8AC3E}">
        <p14:creationId xmlns:p14="http://schemas.microsoft.com/office/powerpoint/2010/main" val="817680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E1A9BE4-4032-D86B-81D8-B8FA9E78F86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8686BDC-347C-AB3A-2D34-EE5C55B5607F}"/>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14338" name="Picture 2">
            <a:extLst>
              <a:ext uri="{FF2B5EF4-FFF2-40B4-BE49-F238E27FC236}">
                <a16:creationId xmlns:a16="http://schemas.microsoft.com/office/drawing/2014/main" id="{2B44B377-7FD5-B8E5-2C5F-850B8EE77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657278" cy="687498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543A9C9A-B531-0160-86BE-264B0641B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278" y="0"/>
            <a:ext cx="5534722" cy="687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130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5C89BE-40A6-C205-9F91-8B48E2FCFC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25B80B-EE97-49DA-E9E2-8E5581D53A00}"/>
              </a:ext>
            </a:extLst>
          </p:cNvPr>
          <p:cNvSpPr>
            <a:spLocks noGrp="1"/>
          </p:cNvSpPr>
          <p:nvPr>
            <p:ph idx="1"/>
          </p:nvPr>
        </p:nvSpPr>
        <p:spPr>
          <a:xfrm>
            <a:off x="1066800" y="872836"/>
            <a:ext cx="10058400" cy="5162204"/>
          </a:xfrm>
        </p:spPr>
        <p:txBody>
          <a:bodyPr/>
          <a:lstStyle/>
          <a:p>
            <a:pPr marL="0" indent="0">
              <a:buNone/>
            </a:pPr>
            <a:r>
              <a:rPr lang="en-US" sz="3600" b="1" dirty="0">
                <a:solidFill>
                  <a:schemeClr val="tx1">
                    <a:lumMod val="85000"/>
                    <a:lumOff val="15000"/>
                  </a:schemeClr>
                </a:solidFill>
                <a:latin typeface="Agency FB" panose="020B0503020202020204" pitchFamily="34" charset="0"/>
              </a:rPr>
              <a:t>2. </a:t>
            </a:r>
            <a:r>
              <a:rPr lang="en-US" sz="3600" dirty="0">
                <a:solidFill>
                  <a:schemeClr val="tx1">
                    <a:lumMod val="85000"/>
                    <a:lumOff val="15000"/>
                  </a:schemeClr>
                </a:solidFill>
                <a:latin typeface="Agency FB" panose="020B0503020202020204" pitchFamily="34" charset="0"/>
              </a:rPr>
              <a:t>Definition</a:t>
            </a:r>
          </a:p>
          <a:p>
            <a:r>
              <a:rPr lang="en-US" sz="3600" dirty="0">
                <a:solidFill>
                  <a:schemeClr val="tx1">
                    <a:lumMod val="85000"/>
                    <a:lumOff val="15000"/>
                  </a:schemeClr>
                </a:solidFill>
                <a:latin typeface="Agency FB" panose="020B0503020202020204" pitchFamily="34" charset="0"/>
              </a:rPr>
              <a:t>The cardiovascular system is the organ system responsible for the circulation of blood throughout the body, ensuring transport of oxygen, nutrients, hormones, and removal of carbon dioxide and metabolic wastes.</a:t>
            </a:r>
          </a:p>
          <a:p>
            <a:endParaRPr lang="en-IN" dirty="0"/>
          </a:p>
        </p:txBody>
      </p:sp>
    </p:spTree>
    <p:extLst>
      <p:ext uri="{BB962C8B-B14F-4D97-AF65-F5344CB8AC3E}">
        <p14:creationId xmlns:p14="http://schemas.microsoft.com/office/powerpoint/2010/main" val="3333666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566A0B0-90C7-E18A-8091-5FC09B89A46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5E06793-8C6C-057A-AD03-D53D7EBF48FB}"/>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E5FEAE06-BEED-8589-5B9B-F6D121702FFA}"/>
              </a:ext>
            </a:extLst>
          </p:cNvPr>
          <p:cNvSpPr>
            <a:spLocks noGrp="1"/>
          </p:cNvSpPr>
          <p:nvPr>
            <p:ph type="title"/>
          </p:nvPr>
        </p:nvSpPr>
        <p:spPr>
          <a:xfrm>
            <a:off x="1066800" y="642593"/>
            <a:ext cx="10058400" cy="5306793"/>
          </a:xfrm>
        </p:spPr>
        <p:txBody>
          <a:bodyPr>
            <a:normAutofit fontScale="90000"/>
          </a:bodyPr>
          <a:lstStyle/>
          <a:p>
            <a:r>
              <a:rPr lang="en-US" sz="4400" dirty="0"/>
              <a:t>Coronary Sinus &amp; Venous Drainage of the </a:t>
            </a:r>
            <a:r>
              <a:rPr lang="en-US" sz="4400" dirty="0" err="1"/>
              <a:t>HeART</a:t>
            </a:r>
            <a:br>
              <a:rPr lang="en-US" sz="4400" dirty="0"/>
            </a:br>
            <a:br>
              <a:rPr lang="en-US" sz="4400" b="1" dirty="0"/>
            </a:br>
            <a:r>
              <a:rPr lang="en-US" sz="4400" dirty="0"/>
              <a:t>The </a:t>
            </a:r>
            <a:r>
              <a:rPr lang="en-US" sz="4400" b="1" dirty="0"/>
              <a:t>main venous channel of the heart</a:t>
            </a:r>
            <a:r>
              <a:rPr lang="en-US" sz="4400" dirty="0"/>
              <a:t>.</a:t>
            </a:r>
            <a:br>
              <a:rPr lang="en-US" sz="4400" dirty="0"/>
            </a:br>
            <a:r>
              <a:rPr lang="en-US" sz="4400" dirty="0"/>
              <a:t>A wide, short venous sac (~2–3 cm long).</a:t>
            </a:r>
            <a:br>
              <a:rPr lang="en-US" sz="4400" dirty="0"/>
            </a:br>
            <a:r>
              <a:rPr lang="en-US" sz="4400" b="1" dirty="0"/>
              <a:t>Location:</a:t>
            </a:r>
            <a:r>
              <a:rPr lang="en-US" sz="4400" dirty="0"/>
              <a:t> Posterior part of </a:t>
            </a:r>
            <a:r>
              <a:rPr lang="en-US" sz="4400" b="1" dirty="0"/>
              <a:t>coronary sulcus</a:t>
            </a:r>
            <a:r>
              <a:rPr lang="en-US" sz="4400" dirty="0"/>
              <a:t>, between left atrium and left ventricle.</a:t>
            </a:r>
            <a:br>
              <a:rPr lang="en-US" sz="4400" dirty="0"/>
            </a:br>
            <a:r>
              <a:rPr lang="en-US" sz="4400" b="1" dirty="0"/>
              <a:t>Opening:</a:t>
            </a:r>
            <a:r>
              <a:rPr lang="en-US" sz="4400" dirty="0"/>
              <a:t> Opens into </a:t>
            </a:r>
            <a:r>
              <a:rPr lang="en-US" sz="4400" b="1" dirty="0"/>
              <a:t>right atrium</a:t>
            </a:r>
            <a:r>
              <a:rPr lang="en-US" sz="4400" dirty="0"/>
              <a:t> between the opening of the inferior vena cava (IVC) and tricuspid orifice.</a:t>
            </a:r>
            <a:br>
              <a:rPr lang="en-US" sz="4400" dirty="0"/>
            </a:br>
            <a:r>
              <a:rPr lang="en-US" sz="4400" dirty="0"/>
              <a:t>Guarded by a semicircular fold → </a:t>
            </a:r>
            <a:r>
              <a:rPr lang="en-US" sz="4400" b="1" dirty="0"/>
              <a:t>Thebesian valve</a:t>
            </a:r>
            <a:r>
              <a:rPr lang="en-US" sz="4400" dirty="0"/>
              <a:t>.</a:t>
            </a:r>
            <a:endParaRPr lang="en-IN" sz="4400" dirty="0"/>
          </a:p>
        </p:txBody>
      </p:sp>
    </p:spTree>
    <p:extLst>
      <p:ext uri="{BB962C8B-B14F-4D97-AF65-F5344CB8AC3E}">
        <p14:creationId xmlns:p14="http://schemas.microsoft.com/office/powerpoint/2010/main" val="588674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298B3E-8138-60AD-9385-2837B45F4C1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CC39C38-57CF-1F70-0164-5289C929E818}"/>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617D2C8A-3C3D-FBDC-BFF0-A1F9507262CD}"/>
              </a:ext>
            </a:extLst>
          </p:cNvPr>
          <p:cNvSpPr>
            <a:spLocks noGrp="1"/>
          </p:cNvSpPr>
          <p:nvPr>
            <p:ph type="title"/>
          </p:nvPr>
        </p:nvSpPr>
        <p:spPr>
          <a:xfrm>
            <a:off x="1066800" y="642593"/>
            <a:ext cx="10058400" cy="5306793"/>
          </a:xfrm>
        </p:spPr>
        <p:txBody>
          <a:bodyPr>
            <a:noAutofit/>
          </a:bodyPr>
          <a:lstStyle/>
          <a:p>
            <a:r>
              <a:rPr lang="en-IN" sz="3600" b="1" dirty="0"/>
              <a:t>. Tributaries of Coronary Sinus</a:t>
            </a:r>
            <a:br>
              <a:rPr lang="en-IN" sz="3600" b="1" dirty="0"/>
            </a:br>
            <a:r>
              <a:rPr lang="en-IN" sz="3600" dirty="0"/>
              <a:t>The coronary sinus receives most of the venous blood of the heart (~85%). Its tributaries are:</a:t>
            </a:r>
            <a:br>
              <a:rPr lang="en-IN" sz="3600" dirty="0"/>
            </a:br>
            <a:r>
              <a:rPr lang="en-IN" sz="3600" b="1" dirty="0"/>
              <a:t>Great Cardiac Vein</a:t>
            </a:r>
            <a:r>
              <a:rPr lang="en-IN" sz="3600" dirty="0"/>
              <a:t> → accompanies LAD, drains anterior LV and septum.</a:t>
            </a:r>
            <a:br>
              <a:rPr lang="en-IN" sz="3600" dirty="0"/>
            </a:br>
            <a:r>
              <a:rPr lang="en-IN" sz="3600" b="1" dirty="0"/>
              <a:t>Middle Cardiac Vein</a:t>
            </a:r>
            <a:r>
              <a:rPr lang="en-IN" sz="3600" dirty="0"/>
              <a:t> → accompanies PDA, drains posterior LV and septum.</a:t>
            </a:r>
            <a:br>
              <a:rPr lang="en-IN" sz="3600" dirty="0"/>
            </a:br>
            <a:r>
              <a:rPr lang="en-IN" sz="3600" b="1" dirty="0"/>
              <a:t>Small Cardiac Vein</a:t>
            </a:r>
            <a:r>
              <a:rPr lang="en-IN" sz="3600" dirty="0"/>
              <a:t> → runs with RCA in coronary sulcus, drains RA and RV.</a:t>
            </a:r>
            <a:br>
              <a:rPr lang="en-IN" sz="3600" dirty="0"/>
            </a:br>
            <a:r>
              <a:rPr lang="en-IN" sz="3600" b="1" dirty="0"/>
              <a:t>Posterior Vein of LV</a:t>
            </a:r>
            <a:r>
              <a:rPr lang="en-IN" sz="3600" dirty="0"/>
              <a:t> → drains diaphragmatic surface of LV.</a:t>
            </a:r>
            <a:br>
              <a:rPr lang="en-IN" sz="3600" dirty="0"/>
            </a:br>
            <a:r>
              <a:rPr lang="en-IN" sz="3600" b="1" dirty="0"/>
              <a:t>Oblique Vein of LA (Marshall’s vein)</a:t>
            </a:r>
            <a:r>
              <a:rPr lang="en-IN" sz="3600" dirty="0"/>
              <a:t> → small vein on posterior LA, embryological remnant of left SVC.</a:t>
            </a:r>
          </a:p>
        </p:txBody>
      </p:sp>
    </p:spTree>
    <p:extLst>
      <p:ext uri="{BB962C8B-B14F-4D97-AF65-F5344CB8AC3E}">
        <p14:creationId xmlns:p14="http://schemas.microsoft.com/office/powerpoint/2010/main" val="1416785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FB0EBBB-023F-75EE-6AEC-9E5CD65522B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B1E073F-64BE-D470-B432-5BF65D7AF1DD}"/>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ABEE12F6-8C12-AC07-5633-66149D55CF15}"/>
              </a:ext>
            </a:extLst>
          </p:cNvPr>
          <p:cNvSpPr>
            <a:spLocks noGrp="1"/>
          </p:cNvSpPr>
          <p:nvPr>
            <p:ph type="title"/>
          </p:nvPr>
        </p:nvSpPr>
        <p:spPr>
          <a:xfrm>
            <a:off x="442452" y="642593"/>
            <a:ext cx="11385754" cy="6613613"/>
          </a:xfrm>
        </p:spPr>
        <p:txBody>
          <a:bodyPr>
            <a:normAutofit fontScale="90000"/>
          </a:bodyPr>
          <a:lstStyle/>
          <a:p>
            <a:r>
              <a:rPr lang="en-US" sz="4000" b="1" dirty="0"/>
              <a:t>Anterior Cardiac Veins</a:t>
            </a:r>
            <a:br>
              <a:rPr lang="en-US" sz="4000" b="1" dirty="0"/>
            </a:br>
            <a:r>
              <a:rPr lang="en-US" sz="4000" dirty="0"/>
              <a:t>Several small veins from the </a:t>
            </a:r>
            <a:r>
              <a:rPr lang="en-US" sz="4000" b="1" dirty="0"/>
              <a:t>anterior surface of RV</a:t>
            </a:r>
            <a:r>
              <a:rPr lang="en-US" sz="4000" dirty="0"/>
              <a:t>.</a:t>
            </a:r>
            <a:br>
              <a:rPr lang="en-US" sz="4000" dirty="0"/>
            </a:br>
            <a:r>
              <a:rPr lang="en-US" sz="4000" b="1" dirty="0"/>
              <a:t>Drain directly into the right atrium</a:t>
            </a:r>
            <a:r>
              <a:rPr lang="en-US" sz="4000" dirty="0"/>
              <a:t>, not into coronary sinus.</a:t>
            </a:r>
            <a:br>
              <a:rPr lang="en-US" sz="4000" dirty="0"/>
            </a:br>
            <a:r>
              <a:rPr lang="en-US" sz="4000" dirty="0"/>
              <a:t>Important exception to usual venous drainage pattern.</a:t>
            </a:r>
            <a:br>
              <a:rPr lang="en-US" sz="4000" dirty="0"/>
            </a:br>
            <a:br>
              <a:rPr lang="en-US" sz="4000" dirty="0"/>
            </a:br>
            <a:r>
              <a:rPr lang="en-US" sz="4000" b="1" dirty="0"/>
              <a:t>Venae Cordis </a:t>
            </a:r>
            <a:r>
              <a:rPr lang="en-US" sz="4000" b="1" dirty="0" err="1"/>
              <a:t>Minimae</a:t>
            </a:r>
            <a:r>
              <a:rPr lang="en-US" sz="4000" b="1" dirty="0"/>
              <a:t> (Thebesian Veins)</a:t>
            </a:r>
            <a:br>
              <a:rPr lang="en-US" sz="4000" b="1" dirty="0"/>
            </a:br>
            <a:r>
              <a:rPr lang="en-US" sz="4000" dirty="0"/>
              <a:t>Numerous tiny veins within the walls of all chambers of the heart.</a:t>
            </a:r>
            <a:br>
              <a:rPr lang="en-US" sz="4000" dirty="0"/>
            </a:br>
            <a:r>
              <a:rPr lang="en-US" sz="4000" dirty="0"/>
              <a:t>Open directly into corresponding chambers:</a:t>
            </a:r>
            <a:br>
              <a:rPr lang="en-US" sz="4000" dirty="0"/>
            </a:br>
            <a:r>
              <a:rPr lang="en-US" sz="4000" dirty="0"/>
              <a:t>More numerous in </a:t>
            </a:r>
            <a:r>
              <a:rPr lang="en-US" sz="4000" b="1" dirty="0"/>
              <a:t>right atrium &amp; right ventricle</a:t>
            </a:r>
            <a:r>
              <a:rPr lang="en-US" sz="4000" dirty="0"/>
              <a:t>.</a:t>
            </a:r>
            <a:br>
              <a:rPr lang="en-US" sz="4000" dirty="0"/>
            </a:br>
            <a:r>
              <a:rPr lang="en-US" sz="4000" dirty="0"/>
              <a:t>Fewer n left atrium &amp; left ventricle.</a:t>
            </a:r>
            <a:br>
              <a:rPr lang="en-US" sz="4000" dirty="0"/>
            </a:br>
            <a:r>
              <a:rPr lang="en-US" sz="4000" dirty="0"/>
              <a:t>Function: provide </a:t>
            </a:r>
            <a:r>
              <a:rPr lang="en-US" sz="4000" b="1" dirty="0"/>
              <a:t>direct venous drainage</a:t>
            </a:r>
            <a:r>
              <a:rPr lang="en-US" sz="4000" dirty="0"/>
              <a:t> into chambers</a:t>
            </a:r>
            <a:br>
              <a:rPr lang="en-US" sz="4400" dirty="0"/>
            </a:br>
            <a:endParaRPr lang="en-IN" sz="4400" dirty="0"/>
          </a:p>
        </p:txBody>
      </p:sp>
    </p:spTree>
    <p:extLst>
      <p:ext uri="{BB962C8B-B14F-4D97-AF65-F5344CB8AC3E}">
        <p14:creationId xmlns:p14="http://schemas.microsoft.com/office/powerpoint/2010/main" val="1059218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CD8048A-52D0-5ABE-0083-274DF80DF7E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6008803-E2B0-21E2-F714-07E9C56E147F}"/>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29A43817-B4FF-E497-0315-A08D949CB0D8}"/>
              </a:ext>
            </a:extLst>
          </p:cNvPr>
          <p:cNvSpPr>
            <a:spLocks noGrp="1"/>
          </p:cNvSpPr>
          <p:nvPr>
            <p:ph type="title"/>
          </p:nvPr>
        </p:nvSpPr>
        <p:spPr>
          <a:xfrm>
            <a:off x="1066800" y="642593"/>
            <a:ext cx="10058400" cy="5306793"/>
          </a:xfrm>
        </p:spPr>
        <p:txBody>
          <a:bodyPr>
            <a:normAutofit fontScale="90000"/>
          </a:bodyPr>
          <a:lstStyle/>
          <a:p>
            <a:r>
              <a:rPr lang="en-US" sz="4400" dirty="0"/>
              <a:t>LYMPHATIC DRAINAGE:</a:t>
            </a:r>
            <a:br>
              <a:rPr lang="en-US" sz="4400" dirty="0"/>
            </a:br>
            <a:br>
              <a:rPr lang="en-IN" sz="4400" b="1" dirty="0"/>
            </a:br>
            <a:r>
              <a:rPr lang="en-IN" sz="4400" dirty="0"/>
              <a:t>The heart has a </a:t>
            </a:r>
            <a:r>
              <a:rPr lang="en-IN" sz="4400" b="1" dirty="0"/>
              <a:t>rich lymphatic network</a:t>
            </a:r>
            <a:r>
              <a:rPr lang="en-IN" sz="4400" dirty="0"/>
              <a:t> in the subendocardial, myocardial, and subepicardial layers.</a:t>
            </a:r>
            <a:br>
              <a:rPr lang="en-IN" sz="4400" dirty="0"/>
            </a:br>
            <a:r>
              <a:rPr lang="en-IN" sz="4400" dirty="0"/>
              <a:t>Lymph vessels begin as fine capillaries → form larger channels → drain into regional lymph nodes of thorax.</a:t>
            </a:r>
            <a:br>
              <a:rPr lang="en-IN" sz="4400" dirty="0"/>
            </a:br>
            <a:r>
              <a:rPr lang="en-IN" sz="4400" dirty="0"/>
              <a:t>Two major lymphatic trunks arise from the heart:</a:t>
            </a:r>
            <a:br>
              <a:rPr lang="en-IN" sz="4400" dirty="0"/>
            </a:br>
            <a:r>
              <a:rPr lang="en-IN" sz="4400" b="1" dirty="0"/>
              <a:t>A. Right cardiac lymph trunk</a:t>
            </a:r>
            <a:br>
              <a:rPr lang="en-IN" sz="4400" b="1" dirty="0"/>
            </a:br>
            <a:r>
              <a:rPr lang="en-US" sz="4400" dirty="0"/>
              <a:t>B. </a:t>
            </a:r>
            <a:r>
              <a:rPr lang="en-US" sz="4400" b="1" dirty="0"/>
              <a:t>Left cardiac lymph trunk</a:t>
            </a:r>
            <a:endParaRPr lang="en-IN" sz="4400" dirty="0"/>
          </a:p>
        </p:txBody>
      </p:sp>
    </p:spTree>
    <p:extLst>
      <p:ext uri="{BB962C8B-B14F-4D97-AF65-F5344CB8AC3E}">
        <p14:creationId xmlns:p14="http://schemas.microsoft.com/office/powerpoint/2010/main" val="836530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8DBA03A-5E96-A11C-8AFE-6541CDDF918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D11F389-8798-9A97-3196-BC8CCF3BB1B0}"/>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4D1C7578-BF44-E6B1-5996-7680288C1E79}"/>
              </a:ext>
            </a:extLst>
          </p:cNvPr>
          <p:cNvSpPr>
            <a:spLocks noGrp="1"/>
          </p:cNvSpPr>
          <p:nvPr>
            <p:ph type="title"/>
          </p:nvPr>
        </p:nvSpPr>
        <p:spPr>
          <a:xfrm>
            <a:off x="127819" y="68826"/>
            <a:ext cx="12064181" cy="6626941"/>
          </a:xfrm>
        </p:spPr>
        <p:txBody>
          <a:bodyPr>
            <a:noAutofit/>
          </a:bodyPr>
          <a:lstStyle/>
          <a:p>
            <a:r>
              <a:rPr lang="en-IN" sz="3200" b="1" dirty="0"/>
              <a:t>Applied Anatomy</a:t>
            </a:r>
            <a:br>
              <a:rPr lang="en-IN" sz="3200" b="1" dirty="0"/>
            </a:br>
            <a:r>
              <a:rPr lang="en-IN" sz="3200" b="1" dirty="0"/>
              <a:t>Spread of infections &amp; </a:t>
            </a:r>
            <a:r>
              <a:rPr lang="en-IN" sz="3200" b="1" dirty="0" err="1"/>
              <a:t>tumors</a:t>
            </a:r>
            <a:br>
              <a:rPr lang="en-IN" sz="3200" dirty="0"/>
            </a:br>
            <a:r>
              <a:rPr lang="en-IN" sz="3200" dirty="0"/>
              <a:t>Infections (pericarditis, myocarditis, endocarditis) may spread via cardiac lymphatics to mediastinal nodes.</a:t>
            </a:r>
            <a:br>
              <a:rPr lang="en-IN" sz="3200" dirty="0"/>
            </a:br>
            <a:r>
              <a:rPr lang="en-IN" sz="3200" dirty="0"/>
              <a:t>Cardiac </a:t>
            </a:r>
            <a:r>
              <a:rPr lang="en-IN" sz="3200" dirty="0" err="1"/>
              <a:t>tumors</a:t>
            </a:r>
            <a:r>
              <a:rPr lang="en-IN" sz="3200" dirty="0"/>
              <a:t> (rare) and lung carcinomas may metastasize through shared lymphatic pathways.</a:t>
            </a:r>
            <a:br>
              <a:rPr lang="en-IN" sz="3200" dirty="0"/>
            </a:br>
            <a:r>
              <a:rPr lang="en-IN" sz="3200" b="1" dirty="0"/>
              <a:t>Coronary artery disease</a:t>
            </a:r>
            <a:br>
              <a:rPr lang="en-IN" sz="3200" dirty="0"/>
            </a:br>
            <a:r>
              <a:rPr lang="en-IN" sz="3200" dirty="0"/>
              <a:t>Impaired lymph drainage contributes to </a:t>
            </a:r>
            <a:r>
              <a:rPr lang="en-IN" sz="3200" b="1" dirty="0"/>
              <a:t>myocardial </a:t>
            </a:r>
            <a:r>
              <a:rPr lang="en-IN" sz="3200" b="1" dirty="0" err="1"/>
              <a:t>edema</a:t>
            </a:r>
            <a:r>
              <a:rPr lang="en-IN" sz="3200" dirty="0"/>
              <a:t> and worsens ischemic injury.</a:t>
            </a:r>
            <a:br>
              <a:rPr lang="en-IN" sz="3200" dirty="0"/>
            </a:br>
            <a:r>
              <a:rPr lang="en-IN" sz="3200" b="1" dirty="0"/>
              <a:t>Heart transplant surgery</a:t>
            </a:r>
            <a:br>
              <a:rPr lang="en-IN" sz="3200" dirty="0"/>
            </a:br>
            <a:r>
              <a:rPr lang="en-IN" sz="3200" dirty="0"/>
              <a:t>Cardiac lymphatics are severed during transplant; </a:t>
            </a:r>
            <a:r>
              <a:rPr lang="en-IN" sz="3200" b="1" dirty="0"/>
              <a:t>impaired lymph drainage</a:t>
            </a:r>
            <a:r>
              <a:rPr lang="en-IN" sz="3200" dirty="0"/>
              <a:t> may cause </a:t>
            </a:r>
            <a:r>
              <a:rPr lang="en-IN" sz="3200" dirty="0" err="1"/>
              <a:t>edema</a:t>
            </a:r>
            <a:r>
              <a:rPr lang="en-IN" sz="3200" dirty="0"/>
              <a:t> of the graft.</a:t>
            </a:r>
            <a:br>
              <a:rPr lang="en-IN" sz="3200" dirty="0"/>
            </a:br>
            <a:r>
              <a:rPr lang="en-IN" sz="3200" b="1" dirty="0"/>
              <a:t>Pericardial effusion</a:t>
            </a:r>
            <a:br>
              <a:rPr lang="en-IN" sz="3200" dirty="0"/>
            </a:br>
            <a:r>
              <a:rPr lang="en-IN" sz="3200" dirty="0"/>
              <a:t>Normally, lymphatics help clear small amounts of pericardial fluid. In blockage, fluid may accumulate → tamponade</a:t>
            </a:r>
          </a:p>
        </p:txBody>
      </p:sp>
    </p:spTree>
    <p:extLst>
      <p:ext uri="{BB962C8B-B14F-4D97-AF65-F5344CB8AC3E}">
        <p14:creationId xmlns:p14="http://schemas.microsoft.com/office/powerpoint/2010/main" val="3381284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DB29EEC-57CE-A048-D429-A1EEFAF4330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709704D-0F5B-C9EB-54AD-62C2635D7FC8}"/>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DF2A2E6D-46C8-A03D-23A9-DE75FD9DA8A9}"/>
              </a:ext>
            </a:extLst>
          </p:cNvPr>
          <p:cNvSpPr>
            <a:spLocks noGrp="1"/>
          </p:cNvSpPr>
          <p:nvPr>
            <p:ph type="title"/>
          </p:nvPr>
        </p:nvSpPr>
        <p:spPr>
          <a:xfrm>
            <a:off x="1066800" y="642593"/>
            <a:ext cx="10058400" cy="5306793"/>
          </a:xfrm>
        </p:spPr>
        <p:txBody>
          <a:bodyPr>
            <a:normAutofit/>
          </a:bodyPr>
          <a:lstStyle/>
          <a:p>
            <a:r>
              <a:rPr lang="en-IN" sz="4400" dirty="0" err="1"/>
              <a:t>Fetal</a:t>
            </a:r>
            <a:r>
              <a:rPr lang="en-IN" sz="4400" dirty="0"/>
              <a:t> Circulation &amp; Birth Changes</a:t>
            </a:r>
            <a:br>
              <a:rPr lang="en-IN" sz="4400" dirty="0"/>
            </a:br>
            <a:br>
              <a:rPr lang="en-IN" sz="4400" dirty="0"/>
            </a:br>
            <a:r>
              <a:rPr lang="en-US" sz="4400" b="1" dirty="0"/>
              <a:t>Introduction</a:t>
            </a:r>
            <a:br>
              <a:rPr lang="en-US" sz="4400" b="1" dirty="0"/>
            </a:br>
            <a:r>
              <a:rPr lang="en-US" sz="4400" dirty="0"/>
              <a:t>Fetal circulation is adapted to:</a:t>
            </a:r>
            <a:br>
              <a:rPr lang="en-US" sz="4400" dirty="0"/>
            </a:br>
            <a:r>
              <a:rPr lang="en-US" sz="4400" dirty="0"/>
              <a:t>Receive oxygen &amp; nutrients from </a:t>
            </a:r>
            <a:r>
              <a:rPr lang="en-US" sz="4400" b="1" dirty="0"/>
              <a:t>placenta</a:t>
            </a:r>
            <a:r>
              <a:rPr lang="en-US" sz="4400" dirty="0"/>
              <a:t> (not lungs &amp; GIT).</a:t>
            </a:r>
            <a:br>
              <a:rPr lang="en-US" sz="4400" dirty="0"/>
            </a:br>
            <a:r>
              <a:rPr lang="en-US" sz="4400" dirty="0"/>
              <a:t>Bypass non-functional fetal lungs.</a:t>
            </a:r>
            <a:br>
              <a:rPr lang="en-US" sz="4400" dirty="0"/>
            </a:br>
            <a:r>
              <a:rPr lang="en-US" sz="4400" dirty="0"/>
              <a:t>Special shunts and vessels exist to ensure this.</a:t>
            </a:r>
            <a:endParaRPr lang="en-IN" sz="4400" dirty="0"/>
          </a:p>
        </p:txBody>
      </p:sp>
    </p:spTree>
    <p:extLst>
      <p:ext uri="{BB962C8B-B14F-4D97-AF65-F5344CB8AC3E}">
        <p14:creationId xmlns:p14="http://schemas.microsoft.com/office/powerpoint/2010/main" val="3209290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6C03ABB-9131-960E-EBD9-95BBC957327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18294D1-DC1D-AABA-CCC7-FABDB8165CFA}"/>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DB3130A2-DF0C-574C-5F4F-059F77803490}"/>
              </a:ext>
            </a:extLst>
          </p:cNvPr>
          <p:cNvSpPr>
            <a:spLocks noGrp="1"/>
          </p:cNvSpPr>
          <p:nvPr>
            <p:ph type="title"/>
          </p:nvPr>
        </p:nvSpPr>
        <p:spPr>
          <a:xfrm>
            <a:off x="186813" y="642593"/>
            <a:ext cx="11818374" cy="5306793"/>
          </a:xfrm>
        </p:spPr>
        <p:txBody>
          <a:bodyPr>
            <a:noAutofit/>
          </a:bodyPr>
          <a:lstStyle/>
          <a:p>
            <a:r>
              <a:rPr lang="en-IN" sz="3600" b="1" dirty="0"/>
              <a:t>Main Features of </a:t>
            </a:r>
            <a:r>
              <a:rPr lang="en-IN" sz="3600" b="1" dirty="0" err="1"/>
              <a:t>Fetal</a:t>
            </a:r>
            <a:r>
              <a:rPr lang="en-IN" sz="3600" b="1" dirty="0"/>
              <a:t> Circulation</a:t>
            </a:r>
            <a:br>
              <a:rPr lang="en-IN" sz="3600" b="1" dirty="0"/>
            </a:br>
            <a:r>
              <a:rPr lang="en-IN" sz="3600" b="1" dirty="0"/>
              <a:t>Umbilical vein</a:t>
            </a:r>
            <a:br>
              <a:rPr lang="en-IN" sz="3600" dirty="0"/>
            </a:br>
            <a:r>
              <a:rPr lang="en-IN" sz="3600" dirty="0"/>
              <a:t>Brings </a:t>
            </a:r>
            <a:r>
              <a:rPr lang="en-IN" sz="3600" b="1" dirty="0"/>
              <a:t>oxygenated blood</a:t>
            </a:r>
            <a:r>
              <a:rPr lang="en-IN" sz="3600" dirty="0"/>
              <a:t> from placenta → </a:t>
            </a:r>
            <a:r>
              <a:rPr lang="en-IN" sz="3600" dirty="0" err="1"/>
              <a:t>fetus</a:t>
            </a:r>
            <a:r>
              <a:rPr lang="en-IN" sz="3600" dirty="0"/>
              <a:t>.</a:t>
            </a:r>
            <a:br>
              <a:rPr lang="en-IN" sz="3600" dirty="0"/>
            </a:br>
            <a:r>
              <a:rPr lang="en-IN" sz="3600" dirty="0"/>
              <a:t>Blood passes through </a:t>
            </a:r>
            <a:r>
              <a:rPr lang="en-IN" sz="3600" b="1" dirty="0"/>
              <a:t>ductus venosus</a:t>
            </a:r>
            <a:r>
              <a:rPr lang="en-IN" sz="3600" dirty="0"/>
              <a:t> (bypasses liver) → IVC.</a:t>
            </a:r>
            <a:br>
              <a:rPr lang="en-IN" sz="3600" dirty="0"/>
            </a:br>
            <a:r>
              <a:rPr lang="en-IN" sz="3600" b="1" dirty="0"/>
              <a:t>Right atrium</a:t>
            </a:r>
            <a:br>
              <a:rPr lang="en-IN" sz="3600" dirty="0"/>
            </a:br>
            <a:r>
              <a:rPr lang="en-IN" sz="3600" dirty="0"/>
              <a:t>Oxygen-rich blood from IVC directed through </a:t>
            </a:r>
            <a:r>
              <a:rPr lang="en-IN" sz="3600" b="1" dirty="0"/>
              <a:t>foramen </a:t>
            </a:r>
            <a:r>
              <a:rPr lang="en-IN" sz="3600" b="1" dirty="0" err="1"/>
              <a:t>ovale</a:t>
            </a:r>
            <a:r>
              <a:rPr lang="en-IN" sz="3600" dirty="0"/>
              <a:t> → left atrium.</a:t>
            </a:r>
            <a:br>
              <a:rPr lang="en-IN" sz="3600" dirty="0"/>
            </a:br>
            <a:r>
              <a:rPr lang="en-IN" sz="3600" dirty="0"/>
              <a:t>Less oxygenated blood from SVC goes → right ventricle → pulmonary trunk.</a:t>
            </a:r>
            <a:br>
              <a:rPr lang="en-IN" sz="3600" dirty="0"/>
            </a:br>
            <a:r>
              <a:rPr lang="en-IN" sz="3600" b="1" dirty="0"/>
              <a:t>Right ventricle &amp; pulmonary trunk</a:t>
            </a:r>
            <a:br>
              <a:rPr lang="en-IN" sz="3600" dirty="0"/>
            </a:br>
            <a:r>
              <a:rPr lang="en-IN" sz="3600" dirty="0"/>
              <a:t>Most blood bypasses lungs via </a:t>
            </a:r>
            <a:r>
              <a:rPr lang="en-IN" sz="3600" b="1" dirty="0"/>
              <a:t>ductus arteriosus</a:t>
            </a:r>
            <a:r>
              <a:rPr lang="en-IN" sz="3600" dirty="0"/>
              <a:t> → descending aorta.</a:t>
            </a:r>
            <a:br>
              <a:rPr lang="en-IN" sz="3600" dirty="0"/>
            </a:br>
            <a:r>
              <a:rPr lang="en-IN" sz="3600" b="1" dirty="0"/>
              <a:t>Descending aorta</a:t>
            </a:r>
            <a:br>
              <a:rPr lang="en-IN" sz="3600" dirty="0"/>
            </a:br>
            <a:r>
              <a:rPr lang="en-IN" sz="3600" dirty="0"/>
              <a:t>Supplies lower body &amp; returns blood via </a:t>
            </a:r>
            <a:r>
              <a:rPr lang="en-IN" sz="3600" b="1" dirty="0"/>
              <a:t>umbilical arteries</a:t>
            </a:r>
            <a:r>
              <a:rPr lang="en-IN" sz="3600" dirty="0"/>
              <a:t> → placenta for oxygenation.</a:t>
            </a:r>
          </a:p>
        </p:txBody>
      </p:sp>
    </p:spTree>
    <p:extLst>
      <p:ext uri="{BB962C8B-B14F-4D97-AF65-F5344CB8AC3E}">
        <p14:creationId xmlns:p14="http://schemas.microsoft.com/office/powerpoint/2010/main" val="16509462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6F8E1A-7B86-75DA-5734-A5F9D2A68DF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204EA0C-7B7D-0B91-D0AA-E4C4883A7FE3}"/>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D3BE3F1C-D6AA-7CAB-23D6-AF8D0E7079C8}"/>
              </a:ext>
            </a:extLst>
          </p:cNvPr>
          <p:cNvSpPr>
            <a:spLocks noGrp="1"/>
          </p:cNvSpPr>
          <p:nvPr>
            <p:ph type="title"/>
          </p:nvPr>
        </p:nvSpPr>
        <p:spPr>
          <a:xfrm>
            <a:off x="98854" y="642593"/>
            <a:ext cx="12381470" cy="5306793"/>
          </a:xfrm>
        </p:spPr>
        <p:txBody>
          <a:bodyPr>
            <a:noAutofit/>
          </a:bodyPr>
          <a:lstStyle/>
          <a:p>
            <a:r>
              <a:rPr lang="en-IN" sz="2800" b="1" dirty="0"/>
              <a:t>Changes at Birth</a:t>
            </a:r>
            <a:br>
              <a:rPr lang="en-IN" sz="2800" b="1" dirty="0"/>
            </a:br>
            <a:r>
              <a:rPr lang="en-IN" sz="2800" dirty="0"/>
              <a:t>At birth, when the </a:t>
            </a:r>
            <a:r>
              <a:rPr lang="en-IN" sz="2800" b="1" dirty="0"/>
              <a:t>umbilical cord is clamped</a:t>
            </a:r>
            <a:r>
              <a:rPr lang="en-IN" sz="2800" dirty="0"/>
              <a:t> and </a:t>
            </a:r>
            <a:r>
              <a:rPr lang="en-IN" sz="2800" b="1" dirty="0"/>
              <a:t>baby takes first breath</a:t>
            </a:r>
            <a:r>
              <a:rPr lang="en-IN" sz="2800" dirty="0"/>
              <a:t>, major circulatory changes occur:</a:t>
            </a:r>
            <a:br>
              <a:rPr lang="en-IN" sz="2800" dirty="0"/>
            </a:br>
            <a:r>
              <a:rPr lang="en-IN" sz="2800" b="1" dirty="0"/>
              <a:t>Closure of umbilical vessels</a:t>
            </a:r>
            <a:br>
              <a:rPr lang="en-IN" sz="2800" dirty="0"/>
            </a:br>
            <a:r>
              <a:rPr lang="en-IN" sz="2800" dirty="0"/>
              <a:t>Umbilical arteries → </a:t>
            </a:r>
            <a:r>
              <a:rPr lang="en-IN" sz="2800" b="1" dirty="0"/>
              <a:t>medial umbilical ligaments</a:t>
            </a:r>
            <a:r>
              <a:rPr lang="en-IN" sz="2800" dirty="0"/>
              <a:t>.</a:t>
            </a:r>
            <a:br>
              <a:rPr lang="en-IN" sz="2800" dirty="0"/>
            </a:br>
            <a:r>
              <a:rPr lang="en-IN" sz="2800" dirty="0"/>
              <a:t>Umbilical vein → </a:t>
            </a:r>
            <a:r>
              <a:rPr lang="en-IN" sz="2800" b="1" dirty="0"/>
              <a:t>ligamentum teres of liver</a:t>
            </a:r>
            <a:r>
              <a:rPr lang="en-IN" sz="2800" dirty="0"/>
              <a:t>.</a:t>
            </a:r>
            <a:br>
              <a:rPr lang="en-IN" sz="2800" dirty="0"/>
            </a:br>
            <a:r>
              <a:rPr lang="en-IN" sz="2800" dirty="0"/>
              <a:t>Ductus venosus → </a:t>
            </a:r>
            <a:r>
              <a:rPr lang="en-IN" sz="2800" b="1" dirty="0"/>
              <a:t>ligamentum venosum</a:t>
            </a:r>
            <a:r>
              <a:rPr lang="en-IN" sz="2800" dirty="0"/>
              <a:t>.</a:t>
            </a:r>
            <a:br>
              <a:rPr lang="en-IN" sz="2800" dirty="0"/>
            </a:br>
            <a:r>
              <a:rPr lang="en-IN" sz="2800" b="1" dirty="0"/>
              <a:t>Closure of foramen </a:t>
            </a:r>
            <a:r>
              <a:rPr lang="en-IN" sz="2800" b="1" dirty="0" err="1"/>
              <a:t>ovale</a:t>
            </a:r>
            <a:br>
              <a:rPr lang="en-IN" sz="2800" dirty="0"/>
            </a:br>
            <a:r>
              <a:rPr lang="en-IN" sz="2800" dirty="0"/>
              <a:t>Increased LA pressure (due to pulmonary venous return) forces septum primum against septum secundum.</a:t>
            </a:r>
            <a:br>
              <a:rPr lang="en-IN" sz="2800" dirty="0"/>
            </a:br>
            <a:r>
              <a:rPr lang="en-IN" sz="2800" dirty="0"/>
              <a:t>Forms </a:t>
            </a:r>
            <a:r>
              <a:rPr lang="en-IN" sz="2800" b="1" dirty="0"/>
              <a:t>fossa ovalis</a:t>
            </a:r>
            <a:r>
              <a:rPr lang="en-IN" sz="2800" dirty="0"/>
              <a:t> in adult.</a:t>
            </a:r>
            <a:br>
              <a:rPr lang="en-IN" sz="2800" dirty="0"/>
            </a:br>
            <a:r>
              <a:rPr lang="en-IN" sz="2800" b="1" dirty="0"/>
              <a:t>Closure of ductus arteriosus</a:t>
            </a:r>
            <a:br>
              <a:rPr lang="en-IN" sz="2800" dirty="0"/>
            </a:br>
            <a:r>
              <a:rPr lang="en-IN" sz="2800" dirty="0"/>
              <a:t>Functional closure by smooth muscle contraction (within hours).</a:t>
            </a:r>
            <a:br>
              <a:rPr lang="en-IN" sz="2800" dirty="0"/>
            </a:br>
            <a:r>
              <a:rPr lang="en-IN" sz="2800" dirty="0"/>
              <a:t>Anatomical closure in weeks → </a:t>
            </a:r>
            <a:r>
              <a:rPr lang="en-IN" sz="2800" b="1" dirty="0"/>
              <a:t>ligamentum arteriosum</a:t>
            </a:r>
            <a:r>
              <a:rPr lang="en-IN" sz="2800" dirty="0"/>
              <a:t>.</a:t>
            </a:r>
            <a:br>
              <a:rPr lang="en-IN" sz="2800" dirty="0"/>
            </a:br>
            <a:r>
              <a:rPr lang="en-IN" sz="2800" b="1" dirty="0"/>
              <a:t>Increased pulmonary circulation</a:t>
            </a:r>
            <a:br>
              <a:rPr lang="en-IN" sz="2800" dirty="0"/>
            </a:br>
            <a:r>
              <a:rPr lang="en-IN" sz="2800" dirty="0"/>
              <a:t>Lungs expand → pulmonary resistance drops → more blood flows through pulmonary arteries → left atrium.</a:t>
            </a:r>
            <a:br>
              <a:rPr lang="en-IN" sz="2800" dirty="0"/>
            </a:br>
            <a:r>
              <a:rPr lang="en-IN" sz="2800" b="1" dirty="0"/>
              <a:t>Ductus venosus closure</a:t>
            </a:r>
            <a:br>
              <a:rPr lang="en-IN" sz="2800" dirty="0"/>
            </a:br>
            <a:r>
              <a:rPr lang="en-IN" sz="2800" dirty="0"/>
              <a:t>Stops direct shunt from umbilical vein → IVC.</a:t>
            </a:r>
          </a:p>
        </p:txBody>
      </p:sp>
    </p:spTree>
    <p:extLst>
      <p:ext uri="{BB962C8B-B14F-4D97-AF65-F5344CB8AC3E}">
        <p14:creationId xmlns:p14="http://schemas.microsoft.com/office/powerpoint/2010/main" val="9827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00C5CF4-EFDA-FCBE-5D8B-2946CD94EDB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4E3423F-ACDE-8797-0FB6-20F7E2A40B44}"/>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CE34EEE3-3A24-00B9-859F-1683D4ABD129}"/>
              </a:ext>
            </a:extLst>
          </p:cNvPr>
          <p:cNvSpPr>
            <a:spLocks noGrp="1"/>
          </p:cNvSpPr>
          <p:nvPr>
            <p:ph type="title"/>
          </p:nvPr>
        </p:nvSpPr>
        <p:spPr>
          <a:xfrm>
            <a:off x="1066800" y="642593"/>
            <a:ext cx="10058400" cy="5306793"/>
          </a:xfrm>
        </p:spPr>
        <p:txBody>
          <a:bodyPr>
            <a:normAutofit/>
          </a:bodyPr>
          <a:lstStyle/>
          <a:p>
            <a:r>
              <a:rPr lang="en-US" sz="7200" dirty="0">
                <a:latin typeface="Arial Rounded MT Bold" panose="020F0704030504030204" pitchFamily="34" charset="0"/>
              </a:rPr>
              <a:t>ARTERIES OF THE BODY</a:t>
            </a:r>
            <a:endParaRPr lang="en-IN" sz="7200" dirty="0">
              <a:latin typeface="Arial Rounded MT Bold" panose="020F0704030504030204" pitchFamily="34" charset="0"/>
            </a:endParaRPr>
          </a:p>
        </p:txBody>
      </p:sp>
    </p:spTree>
    <p:extLst>
      <p:ext uri="{BB962C8B-B14F-4D97-AF65-F5344CB8AC3E}">
        <p14:creationId xmlns:p14="http://schemas.microsoft.com/office/powerpoint/2010/main" val="33046085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9FDA23B-61F5-7903-1B1C-06080FB725D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B1E0E55-0579-6B84-4F92-90506A0F10B0}"/>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23F7E1C8-D1ED-8E9F-56CD-39B6EA84141B}"/>
              </a:ext>
            </a:extLst>
          </p:cNvPr>
          <p:cNvSpPr>
            <a:spLocks noGrp="1"/>
          </p:cNvSpPr>
          <p:nvPr>
            <p:ph type="title"/>
          </p:nvPr>
        </p:nvSpPr>
        <p:spPr>
          <a:xfrm>
            <a:off x="1066800" y="642593"/>
            <a:ext cx="10058400" cy="5306793"/>
          </a:xfrm>
        </p:spPr>
        <p:txBody>
          <a:bodyPr>
            <a:normAutofit fontScale="90000"/>
          </a:bodyPr>
          <a:lstStyle/>
          <a:p>
            <a:r>
              <a:rPr lang="en-US" sz="7200" b="1" dirty="0">
                <a:latin typeface="Arial Rounded MT Bold" panose="020F0704030504030204" pitchFamily="34" charset="0"/>
              </a:rPr>
              <a:t>Arteries of thorax and abdomen</a:t>
            </a:r>
            <a:br>
              <a:rPr lang="en-US" sz="4400" dirty="0"/>
            </a:br>
            <a:r>
              <a:rPr lang="en-US" sz="5400" b="1" u="sng" dirty="0"/>
              <a:t>aorta</a:t>
            </a:r>
            <a:br>
              <a:rPr lang="en-US" sz="4400" u="sng" dirty="0"/>
            </a:br>
            <a:r>
              <a:rPr lang="en-US" sz="4400" b="1" u="sng" dirty="0"/>
              <a:t>Definition &amp; Importance</a:t>
            </a:r>
            <a:br>
              <a:rPr lang="en-US" sz="4400" b="1" dirty="0"/>
            </a:br>
            <a:r>
              <a:rPr lang="en-US" sz="4400" dirty="0"/>
              <a:t>The </a:t>
            </a:r>
            <a:r>
              <a:rPr lang="en-US" sz="4400" b="1" dirty="0"/>
              <a:t>largest artery</a:t>
            </a:r>
            <a:r>
              <a:rPr lang="en-US" sz="4400" dirty="0"/>
              <a:t> in the human body.</a:t>
            </a:r>
            <a:br>
              <a:rPr lang="en-US" sz="4400" dirty="0"/>
            </a:br>
            <a:r>
              <a:rPr lang="en-US" sz="4400" dirty="0"/>
              <a:t>Origin: from the </a:t>
            </a:r>
            <a:r>
              <a:rPr lang="en-US" sz="4400" b="1" dirty="0"/>
              <a:t>left ventricle of the heart</a:t>
            </a:r>
            <a:r>
              <a:rPr lang="en-US" sz="4400" dirty="0"/>
              <a:t>.</a:t>
            </a:r>
            <a:br>
              <a:rPr lang="en-US" sz="4400" dirty="0"/>
            </a:br>
            <a:r>
              <a:rPr lang="en-US" sz="4400" dirty="0"/>
              <a:t>Function: supplies </a:t>
            </a:r>
            <a:r>
              <a:rPr lang="en-US" sz="4400" b="1" dirty="0"/>
              <a:t>oxygenated blood</a:t>
            </a:r>
            <a:r>
              <a:rPr lang="en-US" sz="4400" dirty="0"/>
              <a:t> to all tissues of the body except the lungs.</a:t>
            </a:r>
            <a:br>
              <a:rPr lang="en-US" sz="4400" dirty="0"/>
            </a:br>
            <a:endParaRPr lang="en-IN" sz="4400" dirty="0"/>
          </a:p>
        </p:txBody>
      </p:sp>
    </p:spTree>
    <p:extLst>
      <p:ext uri="{BB962C8B-B14F-4D97-AF65-F5344CB8AC3E}">
        <p14:creationId xmlns:p14="http://schemas.microsoft.com/office/powerpoint/2010/main" val="3288445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7963B-D608-F022-5F02-41CCD6E7463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4C88021-9821-2A4D-C9A8-10E2AFD2C28B}"/>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pic>
        <p:nvPicPr>
          <p:cNvPr id="7170" name="Picture 2" descr="This may contain: the blood circulator system is shown in this diagram, with labels on each side">
            <a:extLst>
              <a:ext uri="{FF2B5EF4-FFF2-40B4-BE49-F238E27FC236}">
                <a16:creationId xmlns:a16="http://schemas.microsoft.com/office/drawing/2014/main" id="{1C15B07B-832B-ADC6-8AF9-61D06F8AA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7300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his may contain: diagram of the human heart and blood vessels">
            <a:extLst>
              <a:ext uri="{FF2B5EF4-FFF2-40B4-BE49-F238E27FC236}">
                <a16:creationId xmlns:a16="http://schemas.microsoft.com/office/drawing/2014/main" id="{1F925620-79F8-9076-DF16-23CEA488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003" y="17060"/>
            <a:ext cx="641899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759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20DD53F-93DA-4E9B-9034-D004995E27C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3C8985F-FC16-72CF-31FE-290BBC1C7476}"/>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D0AA8B16-C414-4324-2353-4B118C8FDA49}"/>
              </a:ext>
            </a:extLst>
          </p:cNvPr>
          <p:cNvSpPr>
            <a:spLocks noGrp="1"/>
          </p:cNvSpPr>
          <p:nvPr>
            <p:ph type="title"/>
          </p:nvPr>
        </p:nvSpPr>
        <p:spPr>
          <a:xfrm>
            <a:off x="1066800" y="642593"/>
            <a:ext cx="10058400" cy="5306793"/>
          </a:xfrm>
        </p:spPr>
        <p:txBody>
          <a:bodyPr>
            <a:normAutofit/>
          </a:bodyPr>
          <a:lstStyle/>
          <a:p>
            <a:r>
              <a:rPr lang="en-IN" sz="4400" b="1" dirty="0"/>
              <a:t>Parts of the Aorta</a:t>
            </a:r>
            <a:br>
              <a:rPr lang="en-IN" sz="4400" b="1" dirty="0"/>
            </a:br>
            <a:br>
              <a:rPr lang="en-IN" sz="4400" b="1" dirty="0"/>
            </a:br>
            <a:r>
              <a:rPr lang="en-US" sz="4400" b="1" dirty="0"/>
              <a:t>A. Ascending Aorta</a:t>
            </a:r>
            <a:br>
              <a:rPr lang="en-US" sz="4400" b="1" dirty="0"/>
            </a:br>
            <a:r>
              <a:rPr lang="en-US" sz="4400" dirty="0"/>
              <a:t>Origin: left ventricle, at the aortic orifice.</a:t>
            </a:r>
            <a:br>
              <a:rPr lang="en-US" sz="4400" dirty="0"/>
            </a:br>
            <a:r>
              <a:rPr lang="en-US" sz="4400" dirty="0"/>
              <a:t>Lies within the pericardium.</a:t>
            </a:r>
            <a:br>
              <a:rPr lang="en-US" sz="4400" dirty="0"/>
            </a:br>
            <a:r>
              <a:rPr lang="en-US" sz="4400" b="1" dirty="0"/>
              <a:t>Branches:</a:t>
            </a:r>
            <a:br>
              <a:rPr lang="en-US" sz="4400" dirty="0"/>
            </a:br>
            <a:r>
              <a:rPr lang="en-US" sz="4400" dirty="0"/>
              <a:t>Right coronary artery.</a:t>
            </a:r>
            <a:br>
              <a:rPr lang="en-US" sz="4400" dirty="0"/>
            </a:br>
            <a:r>
              <a:rPr lang="en-US" sz="4400" dirty="0"/>
              <a:t>Left coronary artery.</a:t>
            </a:r>
            <a:endParaRPr lang="en-IN" sz="4400" dirty="0"/>
          </a:p>
        </p:txBody>
      </p:sp>
    </p:spTree>
    <p:extLst>
      <p:ext uri="{BB962C8B-B14F-4D97-AF65-F5344CB8AC3E}">
        <p14:creationId xmlns:p14="http://schemas.microsoft.com/office/powerpoint/2010/main" val="3969219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5092DF1-3680-DAAE-EB3C-5CC02B30295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CC20CF1-2BBA-B033-2B47-1628534AE55A}"/>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D0F31D45-02BF-6A62-2710-8D2A4EDED91B}"/>
              </a:ext>
            </a:extLst>
          </p:cNvPr>
          <p:cNvSpPr>
            <a:spLocks noGrp="1"/>
          </p:cNvSpPr>
          <p:nvPr>
            <p:ph type="title"/>
          </p:nvPr>
        </p:nvSpPr>
        <p:spPr>
          <a:xfrm>
            <a:off x="1066800" y="642593"/>
            <a:ext cx="10058400" cy="5306793"/>
          </a:xfrm>
        </p:spPr>
        <p:txBody>
          <a:bodyPr>
            <a:normAutofit/>
          </a:bodyPr>
          <a:lstStyle/>
          <a:p>
            <a:r>
              <a:rPr lang="en-IN" sz="4400" b="1" dirty="0"/>
              <a:t>B. Arch of Aorta</a:t>
            </a:r>
            <a:br>
              <a:rPr lang="en-IN" sz="4400" b="1" dirty="0"/>
            </a:br>
            <a:r>
              <a:rPr lang="en-IN" sz="4400" dirty="0"/>
              <a:t>Curves upward, backward, and to the left in the superior mediastinum.</a:t>
            </a:r>
            <a:br>
              <a:rPr lang="en-IN" sz="4400" dirty="0"/>
            </a:br>
            <a:r>
              <a:rPr lang="en-IN" sz="4400" b="1" dirty="0"/>
              <a:t>Branches (classic 3):</a:t>
            </a:r>
            <a:br>
              <a:rPr lang="en-IN" sz="4400" dirty="0"/>
            </a:br>
            <a:r>
              <a:rPr lang="en-IN" sz="4400" dirty="0" err="1"/>
              <a:t>Brahiocephalic</a:t>
            </a:r>
            <a:r>
              <a:rPr lang="en-IN" sz="4400" dirty="0"/>
              <a:t> trunk → right common carotid &amp; right subclavian arteries.</a:t>
            </a:r>
            <a:br>
              <a:rPr lang="en-IN" sz="4400" dirty="0"/>
            </a:br>
            <a:r>
              <a:rPr lang="en-IN" sz="4400" dirty="0"/>
              <a:t>Left common carotid artery.</a:t>
            </a:r>
            <a:br>
              <a:rPr lang="en-IN" sz="4400" dirty="0"/>
            </a:br>
            <a:r>
              <a:rPr lang="en-IN" sz="4400" dirty="0"/>
              <a:t>Left subclavian artery.</a:t>
            </a:r>
            <a:br>
              <a:rPr lang="en-IN" sz="4400" dirty="0"/>
            </a:br>
            <a:endParaRPr lang="en-IN" sz="4400" dirty="0"/>
          </a:p>
        </p:txBody>
      </p:sp>
    </p:spTree>
    <p:extLst>
      <p:ext uri="{BB962C8B-B14F-4D97-AF65-F5344CB8AC3E}">
        <p14:creationId xmlns:p14="http://schemas.microsoft.com/office/powerpoint/2010/main" val="2824378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92DBC04-FE71-C3CA-0443-7374D1882B5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314520A-34BB-847B-DF3A-F70934C89D12}"/>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EE30102E-7E4A-3113-A858-B2EC807E69D9}"/>
              </a:ext>
            </a:extLst>
          </p:cNvPr>
          <p:cNvSpPr>
            <a:spLocks noGrp="1"/>
          </p:cNvSpPr>
          <p:nvPr>
            <p:ph type="title"/>
          </p:nvPr>
        </p:nvSpPr>
        <p:spPr>
          <a:xfrm>
            <a:off x="1066800" y="642593"/>
            <a:ext cx="10058400" cy="5306793"/>
          </a:xfrm>
        </p:spPr>
        <p:txBody>
          <a:bodyPr>
            <a:normAutofit/>
          </a:bodyPr>
          <a:lstStyle/>
          <a:p>
            <a:r>
              <a:rPr lang="en-IN" sz="4400" b="1" dirty="0"/>
              <a:t>C. Descending Thoracic Aorta</a:t>
            </a:r>
            <a:br>
              <a:rPr lang="en-IN" sz="4400" b="1" dirty="0"/>
            </a:br>
            <a:r>
              <a:rPr lang="en-IN" sz="4400" dirty="0"/>
              <a:t>Extends from T4 → T12 (through posterior mediastinum).</a:t>
            </a:r>
            <a:br>
              <a:rPr lang="en-IN" sz="4400" dirty="0"/>
            </a:br>
            <a:r>
              <a:rPr lang="en-IN" sz="4400" b="1" dirty="0"/>
              <a:t>Branches:</a:t>
            </a:r>
            <a:br>
              <a:rPr lang="en-IN" sz="4400" dirty="0"/>
            </a:br>
            <a:r>
              <a:rPr lang="en-IN" sz="4400" dirty="0"/>
              <a:t>Bronchial arteries (to lungs).</a:t>
            </a:r>
            <a:br>
              <a:rPr lang="en-IN" sz="4400" dirty="0"/>
            </a:br>
            <a:r>
              <a:rPr lang="en-IN" sz="4400" dirty="0" err="1"/>
              <a:t>Esophageal</a:t>
            </a:r>
            <a:r>
              <a:rPr lang="en-IN" sz="4400" dirty="0"/>
              <a:t> arteries (to </a:t>
            </a:r>
            <a:r>
              <a:rPr lang="en-IN" sz="4400" dirty="0" err="1"/>
              <a:t>esophagus</a:t>
            </a:r>
            <a:r>
              <a:rPr lang="en-IN" sz="4400" dirty="0"/>
              <a:t>).</a:t>
            </a:r>
            <a:br>
              <a:rPr lang="en-IN" sz="4400" dirty="0"/>
            </a:br>
            <a:r>
              <a:rPr lang="en-IN" sz="4400" dirty="0"/>
              <a:t>Pericardial branches.</a:t>
            </a:r>
            <a:br>
              <a:rPr lang="en-IN" sz="4400" dirty="0"/>
            </a:br>
            <a:r>
              <a:rPr lang="en-IN" sz="4400" dirty="0"/>
              <a:t>Posterior intercostal arteries.</a:t>
            </a:r>
            <a:br>
              <a:rPr lang="en-IN" sz="4400" dirty="0"/>
            </a:br>
            <a:r>
              <a:rPr lang="en-IN" sz="4400" dirty="0"/>
              <a:t>Superior phrenic arteries (to diaphragm).</a:t>
            </a:r>
          </a:p>
        </p:txBody>
      </p:sp>
    </p:spTree>
    <p:extLst>
      <p:ext uri="{BB962C8B-B14F-4D97-AF65-F5344CB8AC3E}">
        <p14:creationId xmlns:p14="http://schemas.microsoft.com/office/powerpoint/2010/main" val="4093741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145C8D5-C395-9C8F-4A45-B69985121DD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735AAFF-6BD9-7196-8CF3-A0F00ABD4F77}"/>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99C5237C-FD6B-9143-C124-713AE432986A}"/>
              </a:ext>
            </a:extLst>
          </p:cNvPr>
          <p:cNvSpPr>
            <a:spLocks noGrp="1"/>
          </p:cNvSpPr>
          <p:nvPr>
            <p:ph type="title"/>
          </p:nvPr>
        </p:nvSpPr>
        <p:spPr>
          <a:xfrm>
            <a:off x="101599" y="642593"/>
            <a:ext cx="12429067" cy="5607736"/>
          </a:xfrm>
        </p:spPr>
        <p:txBody>
          <a:bodyPr>
            <a:noAutofit/>
          </a:bodyPr>
          <a:lstStyle/>
          <a:p>
            <a:r>
              <a:rPr lang="en-IN" sz="3600" b="1" dirty="0"/>
              <a:t>D. Abdominal Aorta</a:t>
            </a:r>
            <a:br>
              <a:rPr lang="en-IN" sz="3600" b="1" dirty="0"/>
            </a:br>
            <a:r>
              <a:rPr lang="en-IN" sz="3600" dirty="0"/>
              <a:t>Begins at </a:t>
            </a:r>
            <a:r>
              <a:rPr lang="en-IN" sz="3600" b="1" dirty="0"/>
              <a:t>T12</a:t>
            </a:r>
            <a:r>
              <a:rPr lang="en-IN" sz="3600" dirty="0"/>
              <a:t>, ends at </a:t>
            </a:r>
            <a:r>
              <a:rPr lang="en-IN" sz="3600" b="1" dirty="0"/>
              <a:t>L4</a:t>
            </a:r>
            <a:r>
              <a:rPr lang="en-IN" sz="3600" dirty="0"/>
              <a:t>, dividing into </a:t>
            </a:r>
            <a:r>
              <a:rPr lang="en-IN" sz="3600" b="1" dirty="0"/>
              <a:t>right and left common iliac arteries</a:t>
            </a:r>
            <a:r>
              <a:rPr lang="en-IN" sz="3600" dirty="0"/>
              <a:t>.</a:t>
            </a:r>
            <a:br>
              <a:rPr lang="en-IN" sz="3600" dirty="0"/>
            </a:br>
            <a:r>
              <a:rPr lang="en-IN" sz="3600" b="1" dirty="0"/>
              <a:t>Branches:</a:t>
            </a:r>
            <a:br>
              <a:rPr lang="en-IN" sz="3600" dirty="0"/>
            </a:br>
            <a:r>
              <a:rPr lang="en-IN" sz="3600" b="1" dirty="0"/>
              <a:t>Visceral branches:</a:t>
            </a:r>
            <a:br>
              <a:rPr lang="en-IN" sz="3600" dirty="0"/>
            </a:br>
            <a:r>
              <a:rPr lang="en-IN" sz="3600" dirty="0"/>
              <a:t>Celiac trunk.</a:t>
            </a:r>
            <a:br>
              <a:rPr lang="en-IN" sz="3600" dirty="0"/>
            </a:br>
            <a:r>
              <a:rPr lang="en-IN" sz="3600" dirty="0"/>
              <a:t>Superior mesenteric artery (SMA).</a:t>
            </a:r>
            <a:br>
              <a:rPr lang="en-IN" sz="3600" dirty="0"/>
            </a:br>
            <a:r>
              <a:rPr lang="en-IN" sz="3600" dirty="0"/>
              <a:t>Inferior mesenteric artery (IMA).</a:t>
            </a:r>
            <a:br>
              <a:rPr lang="en-IN" sz="3600" dirty="0"/>
            </a:br>
            <a:r>
              <a:rPr lang="en-IN" sz="3600" dirty="0"/>
              <a:t>Renal arteries.</a:t>
            </a:r>
            <a:br>
              <a:rPr lang="en-IN" sz="3600" dirty="0"/>
            </a:br>
            <a:r>
              <a:rPr lang="en-IN" sz="3600" dirty="0"/>
              <a:t>Suprarenal arteries.</a:t>
            </a:r>
            <a:br>
              <a:rPr lang="en-IN" sz="3600" dirty="0"/>
            </a:br>
            <a:r>
              <a:rPr lang="en-IN" sz="3600" dirty="0"/>
              <a:t>Gonadal arteries.</a:t>
            </a:r>
            <a:br>
              <a:rPr lang="en-IN" sz="3600" dirty="0"/>
            </a:br>
            <a:r>
              <a:rPr lang="en-IN" sz="3600" b="1" dirty="0"/>
              <a:t>Parietal branches:</a:t>
            </a:r>
            <a:br>
              <a:rPr lang="en-IN" sz="3600" dirty="0"/>
            </a:br>
            <a:r>
              <a:rPr lang="en-IN" sz="3600" dirty="0"/>
              <a:t>Inferior phrenic arteries.</a:t>
            </a:r>
            <a:br>
              <a:rPr lang="en-IN" sz="3600" dirty="0"/>
            </a:br>
            <a:r>
              <a:rPr lang="en-IN" sz="3600" dirty="0"/>
              <a:t>Lumbar arteries.</a:t>
            </a:r>
            <a:br>
              <a:rPr lang="en-IN" sz="3600" dirty="0"/>
            </a:br>
            <a:r>
              <a:rPr lang="en-IN" sz="3600" dirty="0"/>
              <a:t>Median sacral artery.</a:t>
            </a:r>
          </a:p>
        </p:txBody>
      </p:sp>
    </p:spTree>
    <p:extLst>
      <p:ext uri="{BB962C8B-B14F-4D97-AF65-F5344CB8AC3E}">
        <p14:creationId xmlns:p14="http://schemas.microsoft.com/office/powerpoint/2010/main" val="42428842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E653C2C-84FE-026C-2583-1CEBEEEBC55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26CB60F-D1F9-85C0-DF6F-A29934510A0F}"/>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1C887B56-88A1-24D9-7C8D-52F2B5DD3C1E}"/>
              </a:ext>
            </a:extLst>
          </p:cNvPr>
          <p:cNvSpPr>
            <a:spLocks noGrp="1"/>
          </p:cNvSpPr>
          <p:nvPr>
            <p:ph type="title"/>
          </p:nvPr>
        </p:nvSpPr>
        <p:spPr>
          <a:xfrm>
            <a:off x="1066800" y="642593"/>
            <a:ext cx="10058400" cy="5306793"/>
          </a:xfrm>
        </p:spPr>
        <p:txBody>
          <a:bodyPr>
            <a:normAutofit/>
          </a:bodyPr>
          <a:lstStyle/>
          <a:p>
            <a:endParaRPr lang="en-IN" sz="4400" dirty="0"/>
          </a:p>
        </p:txBody>
      </p:sp>
      <p:pic>
        <p:nvPicPr>
          <p:cNvPr id="4" name="Picture 3">
            <a:extLst>
              <a:ext uri="{FF2B5EF4-FFF2-40B4-BE49-F238E27FC236}">
                <a16:creationId xmlns:a16="http://schemas.microsoft.com/office/drawing/2014/main" id="{1F68EE54-5D0A-C516-C8F5-85644673CC3E}"/>
              </a:ext>
            </a:extLst>
          </p:cNvPr>
          <p:cNvPicPr>
            <a:picLocks noChangeAspect="1"/>
          </p:cNvPicPr>
          <p:nvPr/>
        </p:nvPicPr>
        <p:blipFill>
          <a:blip r:embed="rId2"/>
          <a:stretch>
            <a:fillRect/>
          </a:stretch>
        </p:blipFill>
        <p:spPr>
          <a:xfrm>
            <a:off x="789426" y="607671"/>
            <a:ext cx="10429292" cy="5544907"/>
          </a:xfrm>
          <a:prstGeom prst="rect">
            <a:avLst/>
          </a:prstGeom>
        </p:spPr>
      </p:pic>
    </p:spTree>
    <p:extLst>
      <p:ext uri="{BB962C8B-B14F-4D97-AF65-F5344CB8AC3E}">
        <p14:creationId xmlns:p14="http://schemas.microsoft.com/office/powerpoint/2010/main" val="3637479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E21D30A-4EF7-F416-CF39-B939172AD07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BBD0161-9C83-BEC0-40B5-F26940D61F13}"/>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5B6FB447-490B-11CF-F2C1-C1FAE4E64F32}"/>
              </a:ext>
            </a:extLst>
          </p:cNvPr>
          <p:cNvSpPr>
            <a:spLocks noGrp="1"/>
          </p:cNvSpPr>
          <p:nvPr>
            <p:ph type="title"/>
          </p:nvPr>
        </p:nvSpPr>
        <p:spPr>
          <a:xfrm>
            <a:off x="1066800" y="642593"/>
            <a:ext cx="10058400" cy="5306793"/>
          </a:xfrm>
        </p:spPr>
        <p:txBody>
          <a:bodyPr>
            <a:normAutofit/>
          </a:bodyPr>
          <a:lstStyle/>
          <a:p>
            <a:pPr lvl="0" eaLnBrk="0" fontAlgn="base" hangingPunct="0">
              <a:lnSpc>
                <a:spcPct val="100000"/>
              </a:lnSpc>
              <a:spcAft>
                <a:spcPct val="0"/>
              </a:spcAft>
            </a:pPr>
            <a:r>
              <a:rPr lang="en-IN" sz="7300" dirty="0"/>
              <a:t>Celiac Trunk (Celiac Artery)</a:t>
            </a:r>
            <a:br>
              <a:rPr lang="en-IN" sz="7300" dirty="0"/>
            </a:br>
            <a:r>
              <a:rPr lang="en-IN" sz="3100" b="1" dirty="0"/>
              <a:t>extent and definition:</a:t>
            </a:r>
            <a:br>
              <a:rPr lang="en-IN" sz="4400" dirty="0"/>
            </a:br>
            <a:r>
              <a:rPr lang="en-US" altLang="en-US" sz="3100" dirty="0"/>
              <a:t>A short, wide arterial trunk arising from the abdominal aorta.</a:t>
            </a:r>
            <a:br>
              <a:rPr lang="en-US" altLang="en-US" sz="3100" dirty="0"/>
            </a:br>
            <a:r>
              <a:rPr lang="en-US" altLang="en-US" sz="3100" dirty="0"/>
              <a:t>Origin: From the front of abdominal aorta at the level of T12 vertebra (just below aortic hiatus of diaphragm).</a:t>
            </a:r>
            <a:br>
              <a:rPr lang="en-US" altLang="en-US" sz="3100" dirty="0"/>
            </a:br>
            <a:r>
              <a:rPr lang="en-US" altLang="en-US" sz="3100" dirty="0"/>
              <a:t>Length: ~1.5–2 cm long.</a:t>
            </a:r>
            <a:br>
              <a:rPr lang="en-US" altLang="en-US" sz="3100" dirty="0"/>
            </a:br>
            <a:r>
              <a:rPr lang="en-US" altLang="en-US" sz="3100" dirty="0"/>
              <a:t>Course: Almost horizontal, runs forward and divides into 3 main branches</a:t>
            </a:r>
            <a:br>
              <a:rPr lang="en-IN" sz="3100" dirty="0"/>
            </a:br>
            <a:endParaRPr lang="en-IN" sz="3100" dirty="0"/>
          </a:p>
        </p:txBody>
      </p:sp>
    </p:spTree>
    <p:extLst>
      <p:ext uri="{BB962C8B-B14F-4D97-AF65-F5344CB8AC3E}">
        <p14:creationId xmlns:p14="http://schemas.microsoft.com/office/powerpoint/2010/main" val="2276836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689521A-5205-0B50-CB48-84FB4F34B2C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B2D279B-8514-C62A-8F40-F7A7343A60C8}"/>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743E859F-27A4-6175-97A7-4D3189D91A0C}"/>
              </a:ext>
            </a:extLst>
          </p:cNvPr>
          <p:cNvSpPr>
            <a:spLocks noGrp="1"/>
          </p:cNvSpPr>
          <p:nvPr>
            <p:ph type="title"/>
          </p:nvPr>
        </p:nvSpPr>
        <p:spPr>
          <a:xfrm>
            <a:off x="485422" y="642593"/>
            <a:ext cx="12180710" cy="5306793"/>
          </a:xfrm>
        </p:spPr>
        <p:txBody>
          <a:bodyPr>
            <a:noAutofit/>
          </a:bodyPr>
          <a:lstStyle/>
          <a:p>
            <a:r>
              <a:rPr lang="en-IN" sz="2800" b="1" dirty="0"/>
              <a:t>Branches of Celiac Trunk</a:t>
            </a:r>
            <a:br>
              <a:rPr lang="en-IN" sz="2800" b="1" dirty="0"/>
            </a:br>
            <a:r>
              <a:rPr lang="en-IN" sz="2800" b="1" dirty="0"/>
              <a:t>Left Gastric Artery</a:t>
            </a:r>
            <a:br>
              <a:rPr lang="en-IN" sz="2800" dirty="0"/>
            </a:br>
            <a:r>
              <a:rPr lang="en-IN" sz="2800" dirty="0"/>
              <a:t>Smallest branch.</a:t>
            </a:r>
            <a:br>
              <a:rPr lang="en-IN" sz="2800" dirty="0"/>
            </a:br>
            <a:r>
              <a:rPr lang="en-IN" sz="2800" dirty="0"/>
              <a:t>Runs upward &amp; left, then along </a:t>
            </a:r>
            <a:r>
              <a:rPr lang="en-IN" sz="2800" b="1" dirty="0"/>
              <a:t>lesser curvature of stomach</a:t>
            </a:r>
            <a:r>
              <a:rPr lang="en-IN" sz="2800" dirty="0"/>
              <a:t>.</a:t>
            </a:r>
            <a:br>
              <a:rPr lang="en-IN" sz="2800" dirty="0"/>
            </a:br>
            <a:r>
              <a:rPr lang="en-IN" sz="2800" dirty="0"/>
              <a:t>Gives: </a:t>
            </a:r>
            <a:r>
              <a:rPr lang="en-IN" sz="2800" dirty="0" err="1"/>
              <a:t>esophageal</a:t>
            </a:r>
            <a:r>
              <a:rPr lang="en-IN" sz="2800" dirty="0"/>
              <a:t> branches, gastric branches.</a:t>
            </a:r>
            <a:br>
              <a:rPr lang="en-IN" sz="2800" dirty="0"/>
            </a:br>
            <a:r>
              <a:rPr lang="en-IN" sz="2800" b="1" dirty="0"/>
              <a:t>Splenic Artery</a:t>
            </a:r>
            <a:br>
              <a:rPr lang="en-IN" sz="2800" dirty="0"/>
            </a:br>
            <a:r>
              <a:rPr lang="en-IN" sz="2800" dirty="0"/>
              <a:t>Largest branch.</a:t>
            </a:r>
            <a:br>
              <a:rPr lang="en-IN" sz="2800" dirty="0"/>
            </a:br>
            <a:r>
              <a:rPr lang="en-IN" sz="2800" dirty="0"/>
              <a:t>Tortuous course along </a:t>
            </a:r>
            <a:r>
              <a:rPr lang="en-IN" sz="2800" b="1" dirty="0"/>
              <a:t>upper border of pancreas</a:t>
            </a:r>
            <a:r>
              <a:rPr lang="en-IN" sz="2800" dirty="0"/>
              <a:t> → hilum of spleen.</a:t>
            </a:r>
            <a:br>
              <a:rPr lang="en-IN" sz="2800" dirty="0"/>
            </a:br>
            <a:r>
              <a:rPr lang="en-IN" sz="2800" dirty="0"/>
              <a:t>Gives:</a:t>
            </a:r>
            <a:br>
              <a:rPr lang="en-IN" sz="2800" dirty="0"/>
            </a:br>
            <a:r>
              <a:rPr lang="en-IN" sz="2800" dirty="0"/>
              <a:t>Pancreatic branches.</a:t>
            </a:r>
            <a:br>
              <a:rPr lang="en-IN" sz="2800" dirty="0"/>
            </a:br>
            <a:r>
              <a:rPr lang="en-IN" sz="2800" dirty="0"/>
              <a:t>Short gastric arteries.</a:t>
            </a:r>
            <a:br>
              <a:rPr lang="en-IN" sz="2800" dirty="0"/>
            </a:br>
            <a:r>
              <a:rPr lang="en-IN" sz="2800" dirty="0"/>
              <a:t>Left gastroepiploic artery.</a:t>
            </a:r>
            <a:br>
              <a:rPr lang="en-IN" sz="2800" dirty="0"/>
            </a:br>
            <a:r>
              <a:rPr lang="en-IN" sz="2800" b="1" dirty="0"/>
              <a:t>Common Hepatic Artery</a:t>
            </a:r>
            <a:br>
              <a:rPr lang="en-IN" sz="2800" dirty="0"/>
            </a:br>
            <a:r>
              <a:rPr lang="en-IN" sz="2800" dirty="0"/>
              <a:t>Runs to the right, divides into:</a:t>
            </a:r>
            <a:br>
              <a:rPr lang="en-IN" sz="2800" dirty="0"/>
            </a:br>
            <a:r>
              <a:rPr lang="en-IN" sz="2800" b="1" dirty="0"/>
              <a:t>Proper hepatic artery</a:t>
            </a:r>
            <a:r>
              <a:rPr lang="en-IN" sz="2800" dirty="0"/>
              <a:t> → right &amp; left hepatic arteries (to liver).</a:t>
            </a:r>
            <a:br>
              <a:rPr lang="en-IN" sz="2800" dirty="0"/>
            </a:br>
            <a:r>
              <a:rPr lang="en-IN" sz="2800" b="1" dirty="0"/>
              <a:t>Right gastric artery</a:t>
            </a:r>
            <a:r>
              <a:rPr lang="en-IN" sz="2800" dirty="0"/>
              <a:t>.</a:t>
            </a:r>
            <a:br>
              <a:rPr lang="en-IN" sz="2800" dirty="0"/>
            </a:br>
            <a:r>
              <a:rPr lang="en-IN" sz="2800" b="1" dirty="0"/>
              <a:t>Gastroduodenal artery</a:t>
            </a:r>
            <a:r>
              <a:rPr lang="en-IN" sz="2800" dirty="0"/>
              <a:t> (→ right gastroepiploic &amp; superior pancreaticoduodenal).</a:t>
            </a:r>
          </a:p>
        </p:txBody>
      </p:sp>
    </p:spTree>
    <p:extLst>
      <p:ext uri="{BB962C8B-B14F-4D97-AF65-F5344CB8AC3E}">
        <p14:creationId xmlns:p14="http://schemas.microsoft.com/office/powerpoint/2010/main" val="3330001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8009FC6-FB54-D0B6-1F61-CFFDD0B0151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7754CD3-064E-35A5-4B79-72880F901B34}"/>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50DE51FA-D70B-4B56-7810-F6102519C9CC}"/>
              </a:ext>
            </a:extLst>
          </p:cNvPr>
          <p:cNvSpPr>
            <a:spLocks noGrp="1"/>
          </p:cNvSpPr>
          <p:nvPr>
            <p:ph type="title"/>
          </p:nvPr>
        </p:nvSpPr>
        <p:spPr>
          <a:xfrm>
            <a:off x="1066800" y="642593"/>
            <a:ext cx="10058400" cy="5306793"/>
          </a:xfrm>
        </p:spPr>
        <p:txBody>
          <a:bodyPr>
            <a:normAutofit/>
          </a:bodyPr>
          <a:lstStyle/>
          <a:p>
            <a:endParaRPr lang="en-IN" sz="4400" dirty="0"/>
          </a:p>
        </p:txBody>
      </p:sp>
      <p:pic>
        <p:nvPicPr>
          <p:cNvPr id="4" name="Picture 3">
            <a:extLst>
              <a:ext uri="{FF2B5EF4-FFF2-40B4-BE49-F238E27FC236}">
                <a16:creationId xmlns:a16="http://schemas.microsoft.com/office/drawing/2014/main" id="{9DA728FB-4D67-4559-C017-1C65F9038FA3}"/>
              </a:ext>
            </a:extLst>
          </p:cNvPr>
          <p:cNvPicPr>
            <a:picLocks noChangeAspect="1"/>
          </p:cNvPicPr>
          <p:nvPr/>
        </p:nvPicPr>
        <p:blipFill>
          <a:blip r:embed="rId2"/>
          <a:stretch>
            <a:fillRect/>
          </a:stretch>
        </p:blipFill>
        <p:spPr>
          <a:xfrm>
            <a:off x="1105470" y="2330605"/>
            <a:ext cx="10082398" cy="2219093"/>
          </a:xfrm>
          <a:prstGeom prst="rect">
            <a:avLst/>
          </a:prstGeom>
        </p:spPr>
      </p:pic>
    </p:spTree>
    <p:extLst>
      <p:ext uri="{BB962C8B-B14F-4D97-AF65-F5344CB8AC3E}">
        <p14:creationId xmlns:p14="http://schemas.microsoft.com/office/powerpoint/2010/main" val="37233068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9B64CB3-D40C-F489-5CA0-790552DEDA3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A3CC4EF-8F2E-B08B-39AB-3A1E3619E90E}"/>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8BDBB374-9AC5-C326-4B40-7591286D2370}"/>
              </a:ext>
            </a:extLst>
          </p:cNvPr>
          <p:cNvSpPr>
            <a:spLocks noGrp="1"/>
          </p:cNvSpPr>
          <p:nvPr>
            <p:ph type="title"/>
          </p:nvPr>
        </p:nvSpPr>
        <p:spPr>
          <a:xfrm>
            <a:off x="100361" y="642593"/>
            <a:ext cx="11954107" cy="5936627"/>
          </a:xfrm>
        </p:spPr>
        <p:txBody>
          <a:bodyPr>
            <a:normAutofit fontScale="90000"/>
          </a:bodyPr>
          <a:lstStyle/>
          <a:p>
            <a:r>
              <a:rPr lang="en-IN" sz="4000" dirty="0"/>
              <a:t>Superior Mesenteric Artery (SMA)</a:t>
            </a:r>
            <a:br>
              <a:rPr lang="en-IN" sz="4000" dirty="0"/>
            </a:br>
            <a:r>
              <a:rPr lang="en-US" sz="4000" b="1" dirty="0"/>
              <a:t>Definition &amp; Extent</a:t>
            </a:r>
            <a:br>
              <a:rPr lang="en-US" sz="4000" b="1" dirty="0"/>
            </a:br>
            <a:r>
              <a:rPr lang="en-US" sz="4000" dirty="0"/>
              <a:t>The </a:t>
            </a:r>
            <a:r>
              <a:rPr lang="en-US" sz="4000" b="1" dirty="0"/>
              <a:t>second unpaired ventral branch</a:t>
            </a:r>
            <a:r>
              <a:rPr lang="en-US" sz="4000" dirty="0"/>
              <a:t> of the abdominal aorta (after the celiac trunk).</a:t>
            </a:r>
            <a:br>
              <a:rPr lang="en-US" sz="4000" dirty="0"/>
            </a:br>
            <a:r>
              <a:rPr lang="en-US" sz="4000" b="1" dirty="0"/>
              <a:t>Origin:</a:t>
            </a:r>
            <a:r>
              <a:rPr lang="en-US" sz="4000" dirty="0"/>
              <a:t> Arises from the anterior surface of the abdominal aorta at </a:t>
            </a:r>
            <a:r>
              <a:rPr lang="en-US" sz="4000" dirty="0" err="1"/>
              <a:t>te</a:t>
            </a:r>
            <a:r>
              <a:rPr lang="en-US" sz="4000" dirty="0"/>
              <a:t> level of </a:t>
            </a:r>
            <a:r>
              <a:rPr lang="en-US" sz="4000" b="1" dirty="0"/>
              <a:t>L1 vertebra</a:t>
            </a:r>
            <a:r>
              <a:rPr lang="en-US" sz="4000" dirty="0"/>
              <a:t>, just below the celiac trunk.</a:t>
            </a:r>
            <a:br>
              <a:rPr lang="en-US" sz="4000" dirty="0"/>
            </a:br>
            <a:r>
              <a:rPr lang="en-US" sz="4000" b="1" dirty="0"/>
              <a:t>Course:</a:t>
            </a:r>
            <a:br>
              <a:rPr lang="en-US" sz="4000" dirty="0"/>
            </a:br>
            <a:r>
              <a:rPr lang="en-US" sz="4000" dirty="0"/>
              <a:t>Passes </a:t>
            </a:r>
            <a:r>
              <a:rPr lang="en-US" sz="4000" b="1" dirty="0"/>
              <a:t>behind the body of the pancreas</a:t>
            </a:r>
            <a:r>
              <a:rPr lang="en-US" sz="4000" dirty="0"/>
              <a:t>, then emerges between the pancreas and the lower part of the duodenum.</a:t>
            </a:r>
            <a:br>
              <a:rPr lang="en-US" sz="4000" dirty="0"/>
            </a:br>
            <a:r>
              <a:rPr lang="en-US" sz="4000" dirty="0"/>
              <a:t>Runs downward and forward within the mesentery toward the right iliac fossa.</a:t>
            </a:r>
            <a:br>
              <a:rPr lang="en-US" sz="4000" dirty="0"/>
            </a:br>
            <a:r>
              <a:rPr lang="en-US" sz="4000" b="1" dirty="0"/>
              <a:t>Length:</a:t>
            </a:r>
            <a:r>
              <a:rPr lang="en-US" sz="4000" dirty="0"/>
              <a:t> Around 20–25 cm.</a:t>
            </a:r>
            <a:br>
              <a:rPr lang="en-US" sz="4000" dirty="0"/>
            </a:br>
            <a:r>
              <a:rPr lang="en-US" sz="4000" dirty="0"/>
              <a:t>Think of it as a “big supply line” running like a river in the mesentery, giving off tributaries (branches) to irrigate the midgut organs.</a:t>
            </a:r>
            <a:br>
              <a:rPr lang="en-US" sz="4400" dirty="0"/>
            </a:br>
            <a:endParaRPr lang="en-IN" sz="4400" dirty="0"/>
          </a:p>
        </p:txBody>
      </p:sp>
    </p:spTree>
    <p:extLst>
      <p:ext uri="{BB962C8B-B14F-4D97-AF65-F5344CB8AC3E}">
        <p14:creationId xmlns:p14="http://schemas.microsoft.com/office/powerpoint/2010/main" val="2970746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CAA7B70-F15A-B94D-FAEE-709512F7787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401E46A-B321-C11C-5A7C-F8976E67A744}"/>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476BFBD9-B376-ADC4-97A6-A4368994DDEC}"/>
              </a:ext>
            </a:extLst>
          </p:cNvPr>
          <p:cNvSpPr>
            <a:spLocks noGrp="1"/>
          </p:cNvSpPr>
          <p:nvPr>
            <p:ph type="title"/>
          </p:nvPr>
        </p:nvSpPr>
        <p:spPr>
          <a:xfrm>
            <a:off x="370390" y="642593"/>
            <a:ext cx="10754810" cy="5306793"/>
          </a:xfrm>
        </p:spPr>
        <p:txBody>
          <a:bodyPr>
            <a:normAutofit fontScale="90000"/>
          </a:bodyPr>
          <a:lstStyle/>
          <a:p>
            <a:r>
              <a:rPr lang="en-IN" sz="4400" b="1" dirty="0"/>
              <a:t>Branches of SMA</a:t>
            </a:r>
            <a:br>
              <a:rPr lang="en-IN" sz="4400" b="1" dirty="0"/>
            </a:br>
            <a:r>
              <a:rPr lang="en-IN" sz="4400" b="1" dirty="0"/>
              <a:t>(A) Left-Sided Branches</a:t>
            </a:r>
            <a:br>
              <a:rPr lang="en-IN" sz="4400" b="1" dirty="0"/>
            </a:br>
            <a:r>
              <a:rPr lang="en-IN" sz="4400" b="1" dirty="0"/>
              <a:t>Inferior Pancreaticoduodenal Artery</a:t>
            </a:r>
            <a:br>
              <a:rPr lang="en-IN" sz="4400" dirty="0"/>
            </a:br>
            <a:r>
              <a:rPr lang="en-IN" sz="4400" dirty="0"/>
              <a:t>Divides into anterior &amp; posterior branches.</a:t>
            </a:r>
            <a:br>
              <a:rPr lang="en-IN" sz="4400" dirty="0"/>
            </a:br>
            <a:r>
              <a:rPr lang="en-IN" sz="4400" dirty="0"/>
              <a:t>Anastomoses with superior pancreaticoduodenal artery (from celiac trunk).</a:t>
            </a:r>
            <a:br>
              <a:rPr lang="en-IN" sz="4400" dirty="0"/>
            </a:br>
            <a:r>
              <a:rPr lang="en-IN" sz="4400" dirty="0"/>
              <a:t>Supplies: head of pancreas + duodenum.</a:t>
            </a:r>
            <a:br>
              <a:rPr lang="en-IN" sz="4400" dirty="0"/>
            </a:br>
            <a:r>
              <a:rPr lang="en-IN" sz="4400" b="1" dirty="0"/>
              <a:t>Jejunal Arteries</a:t>
            </a:r>
            <a:br>
              <a:rPr lang="en-IN" sz="4400" dirty="0"/>
            </a:br>
            <a:r>
              <a:rPr lang="en-IN" sz="4400" dirty="0"/>
              <a:t>12–15 branches.</a:t>
            </a:r>
            <a:br>
              <a:rPr lang="en-IN" sz="4400" dirty="0"/>
            </a:br>
            <a:r>
              <a:rPr lang="en-IN" sz="4400" dirty="0"/>
              <a:t>Form </a:t>
            </a:r>
            <a:r>
              <a:rPr lang="en-IN" sz="4400" b="1" dirty="0"/>
              <a:t>arterial arcades</a:t>
            </a:r>
            <a:r>
              <a:rPr lang="en-IN" sz="4400" dirty="0"/>
              <a:t> in mesentery → supply jejunum.</a:t>
            </a:r>
            <a:br>
              <a:rPr lang="en-IN" sz="4400" dirty="0"/>
            </a:br>
            <a:r>
              <a:rPr lang="en-IN" sz="4400" b="1" dirty="0"/>
              <a:t>Ileal Arteries</a:t>
            </a:r>
            <a:br>
              <a:rPr lang="en-IN" sz="4400" dirty="0"/>
            </a:br>
            <a:r>
              <a:rPr lang="en-IN" sz="4400" dirty="0"/>
              <a:t>More numerous, with more complex arcades.</a:t>
            </a:r>
            <a:br>
              <a:rPr lang="en-IN" sz="4400" dirty="0"/>
            </a:br>
            <a:r>
              <a:rPr lang="en-IN" sz="4400" dirty="0"/>
              <a:t>Supply ileum.</a:t>
            </a:r>
          </a:p>
        </p:txBody>
      </p:sp>
    </p:spTree>
    <p:extLst>
      <p:ext uri="{BB962C8B-B14F-4D97-AF65-F5344CB8AC3E}">
        <p14:creationId xmlns:p14="http://schemas.microsoft.com/office/powerpoint/2010/main" val="2940669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9B71DE2-1B70-64A6-036C-CBABD566C0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0905A9-597C-948E-5C21-8CCC1FA2FBD1}"/>
              </a:ext>
            </a:extLst>
          </p:cNvPr>
          <p:cNvSpPr>
            <a:spLocks noGrp="1"/>
          </p:cNvSpPr>
          <p:nvPr>
            <p:ph idx="1"/>
          </p:nvPr>
        </p:nvSpPr>
        <p:spPr>
          <a:xfrm>
            <a:off x="594649" y="472786"/>
            <a:ext cx="10553700" cy="5912427"/>
          </a:xfrm>
        </p:spPr>
        <p:txBody>
          <a:bodyPr>
            <a:normAutofit fontScale="62500" lnSpcReduction="20000"/>
          </a:bodyPr>
          <a:lstStyle/>
          <a:p>
            <a:pPr marL="0" indent="0">
              <a:buNone/>
            </a:pPr>
            <a:r>
              <a:rPr lang="en-IN" sz="3600" b="1" dirty="0">
                <a:solidFill>
                  <a:schemeClr val="tx1">
                    <a:lumMod val="85000"/>
                    <a:lumOff val="15000"/>
                  </a:schemeClr>
                </a:solidFill>
                <a:latin typeface="Agency FB" panose="020B0503020202020204" pitchFamily="34" charset="0"/>
              </a:rPr>
              <a:t>3. Functions of the Cardiovascular System</a:t>
            </a:r>
          </a:p>
          <a:p>
            <a:pPr marL="0" indent="0">
              <a:buNone/>
            </a:pPr>
            <a:r>
              <a:rPr lang="en-IN" sz="3600" b="1" dirty="0">
                <a:solidFill>
                  <a:schemeClr val="tx1">
                    <a:lumMod val="85000"/>
                    <a:lumOff val="15000"/>
                  </a:schemeClr>
                </a:solidFill>
                <a:latin typeface="Agency FB" panose="020B0503020202020204" pitchFamily="34" charset="0"/>
              </a:rPr>
              <a:t>A. Transport</a:t>
            </a:r>
          </a:p>
          <a:p>
            <a:pPr>
              <a:buClr>
                <a:schemeClr val="tx1">
                  <a:lumMod val="95000"/>
                  <a:lumOff val="5000"/>
                </a:schemeClr>
              </a:buClr>
              <a:buFont typeface="Wingdings" panose="05000000000000000000" pitchFamily="2" charset="2"/>
              <a:buChar char="v"/>
            </a:pPr>
            <a:r>
              <a:rPr lang="en-IN" sz="3600" b="1" dirty="0">
                <a:solidFill>
                  <a:schemeClr val="tx1">
                    <a:lumMod val="85000"/>
                    <a:lumOff val="15000"/>
                  </a:schemeClr>
                </a:solidFill>
                <a:latin typeface="Agency FB" panose="020B0503020202020204" pitchFamily="34" charset="0"/>
              </a:rPr>
              <a:t>Oxygen → from lungs to tissues.</a:t>
            </a:r>
          </a:p>
          <a:p>
            <a:pPr>
              <a:buClr>
                <a:schemeClr val="tx1">
                  <a:lumMod val="95000"/>
                  <a:lumOff val="5000"/>
                </a:schemeClr>
              </a:buClr>
              <a:buFont typeface="Wingdings" panose="05000000000000000000" pitchFamily="2" charset="2"/>
              <a:buChar char="v"/>
            </a:pPr>
            <a:r>
              <a:rPr lang="en-IN" sz="3600" b="1" dirty="0">
                <a:solidFill>
                  <a:schemeClr val="tx1">
                    <a:lumMod val="85000"/>
                    <a:lumOff val="15000"/>
                  </a:schemeClr>
                </a:solidFill>
                <a:latin typeface="Agency FB" panose="020B0503020202020204" pitchFamily="34" charset="0"/>
              </a:rPr>
              <a:t>Carbon dioxide → from tissues to lungs.</a:t>
            </a:r>
          </a:p>
          <a:p>
            <a:pPr>
              <a:buClr>
                <a:schemeClr val="tx1">
                  <a:lumMod val="95000"/>
                  <a:lumOff val="5000"/>
                </a:schemeClr>
              </a:buClr>
              <a:buFont typeface="Wingdings" panose="05000000000000000000" pitchFamily="2" charset="2"/>
              <a:buChar char="v"/>
            </a:pPr>
            <a:r>
              <a:rPr lang="en-IN" sz="3600" b="1" dirty="0">
                <a:solidFill>
                  <a:schemeClr val="tx1">
                    <a:lumMod val="85000"/>
                    <a:lumOff val="15000"/>
                  </a:schemeClr>
                </a:solidFill>
                <a:latin typeface="Agency FB" panose="020B0503020202020204" pitchFamily="34" charset="0"/>
              </a:rPr>
              <a:t>Nutrients → from gastrointestinal tract to cells.</a:t>
            </a:r>
          </a:p>
          <a:p>
            <a:pPr>
              <a:buClr>
                <a:schemeClr val="tx1">
                  <a:lumMod val="95000"/>
                  <a:lumOff val="5000"/>
                </a:schemeClr>
              </a:buClr>
              <a:buFont typeface="Wingdings" panose="05000000000000000000" pitchFamily="2" charset="2"/>
              <a:buChar char="v"/>
            </a:pPr>
            <a:r>
              <a:rPr lang="en-IN" sz="3600" b="1" dirty="0">
                <a:solidFill>
                  <a:schemeClr val="tx1">
                    <a:lumMod val="85000"/>
                    <a:lumOff val="15000"/>
                  </a:schemeClr>
                </a:solidFill>
                <a:latin typeface="Agency FB" panose="020B0503020202020204" pitchFamily="34" charset="0"/>
              </a:rPr>
              <a:t>Hormones → from endocrine glands to target organs.</a:t>
            </a:r>
          </a:p>
          <a:p>
            <a:pPr>
              <a:buClr>
                <a:schemeClr val="tx1">
                  <a:lumMod val="95000"/>
                  <a:lumOff val="5000"/>
                </a:schemeClr>
              </a:buClr>
              <a:buFont typeface="Wingdings" panose="05000000000000000000" pitchFamily="2" charset="2"/>
              <a:buChar char="v"/>
            </a:pPr>
            <a:r>
              <a:rPr lang="en-IN" sz="3600" b="1" dirty="0">
                <a:solidFill>
                  <a:schemeClr val="tx1">
                    <a:lumMod val="85000"/>
                    <a:lumOff val="15000"/>
                  </a:schemeClr>
                </a:solidFill>
                <a:latin typeface="Agency FB" panose="020B0503020202020204" pitchFamily="34" charset="0"/>
              </a:rPr>
              <a:t>Waste products → to kidneys, liver, and lungs for excretion.</a:t>
            </a:r>
          </a:p>
          <a:p>
            <a:pPr marL="0" indent="0">
              <a:buNone/>
            </a:pPr>
            <a:r>
              <a:rPr lang="en-IN" sz="3600" b="1" dirty="0">
                <a:solidFill>
                  <a:schemeClr val="tx1">
                    <a:lumMod val="85000"/>
                    <a:lumOff val="15000"/>
                  </a:schemeClr>
                </a:solidFill>
                <a:latin typeface="Agency FB" panose="020B0503020202020204" pitchFamily="34" charset="0"/>
              </a:rPr>
              <a:t>B. Regulation</a:t>
            </a:r>
          </a:p>
          <a:p>
            <a:pPr>
              <a:buClr>
                <a:schemeClr val="tx1">
                  <a:lumMod val="95000"/>
                  <a:lumOff val="5000"/>
                </a:schemeClr>
              </a:buClr>
              <a:buFont typeface="Wingdings" panose="05000000000000000000" pitchFamily="2" charset="2"/>
              <a:buChar char="v"/>
            </a:pPr>
            <a:r>
              <a:rPr lang="en-IN" sz="3600" b="1" dirty="0">
                <a:solidFill>
                  <a:schemeClr val="tx1">
                    <a:lumMod val="85000"/>
                    <a:lumOff val="15000"/>
                  </a:schemeClr>
                </a:solidFill>
                <a:latin typeface="Agency FB" panose="020B0503020202020204" pitchFamily="34" charset="0"/>
              </a:rPr>
              <a:t>Maintains body temperature (heat distribution).</a:t>
            </a:r>
          </a:p>
          <a:p>
            <a:pPr>
              <a:buClr>
                <a:schemeClr val="tx1">
                  <a:lumMod val="95000"/>
                  <a:lumOff val="5000"/>
                </a:schemeClr>
              </a:buClr>
              <a:buFont typeface="Wingdings" panose="05000000000000000000" pitchFamily="2" charset="2"/>
              <a:buChar char="v"/>
            </a:pPr>
            <a:r>
              <a:rPr lang="en-IN" sz="3600" b="1" dirty="0">
                <a:solidFill>
                  <a:schemeClr val="tx1">
                    <a:lumMod val="85000"/>
                    <a:lumOff val="15000"/>
                  </a:schemeClr>
                </a:solidFill>
                <a:latin typeface="Agency FB" panose="020B0503020202020204" pitchFamily="34" charset="0"/>
              </a:rPr>
              <a:t>Maintains pH balance and fluid–electrolyte balance.</a:t>
            </a:r>
          </a:p>
          <a:p>
            <a:pPr>
              <a:buClr>
                <a:schemeClr val="tx1">
                  <a:lumMod val="95000"/>
                  <a:lumOff val="5000"/>
                </a:schemeClr>
              </a:buClr>
              <a:buFont typeface="Wingdings" panose="05000000000000000000" pitchFamily="2" charset="2"/>
              <a:buChar char="v"/>
            </a:pPr>
            <a:r>
              <a:rPr lang="en-IN" sz="3600" b="1" dirty="0">
                <a:solidFill>
                  <a:schemeClr val="tx1">
                    <a:lumMod val="85000"/>
                    <a:lumOff val="15000"/>
                  </a:schemeClr>
                </a:solidFill>
                <a:latin typeface="Agency FB" panose="020B0503020202020204" pitchFamily="34" charset="0"/>
              </a:rPr>
              <a:t>Adjusts blood flow according to tissue needs (e.g., during exercise).</a:t>
            </a:r>
          </a:p>
          <a:p>
            <a:pPr marL="0" indent="0">
              <a:buNone/>
            </a:pPr>
            <a:r>
              <a:rPr lang="en-IN" sz="3600" b="1" dirty="0">
                <a:solidFill>
                  <a:schemeClr val="tx1">
                    <a:lumMod val="85000"/>
                    <a:lumOff val="15000"/>
                  </a:schemeClr>
                </a:solidFill>
                <a:latin typeface="Agency FB" panose="020B0503020202020204" pitchFamily="34" charset="0"/>
              </a:rPr>
              <a:t>C. Protection</a:t>
            </a:r>
          </a:p>
          <a:p>
            <a:pPr>
              <a:buClr>
                <a:schemeClr val="tx1">
                  <a:lumMod val="95000"/>
                  <a:lumOff val="5000"/>
                </a:schemeClr>
              </a:buClr>
              <a:buFont typeface="Wingdings" panose="05000000000000000000" pitchFamily="2" charset="2"/>
              <a:buChar char="v"/>
            </a:pPr>
            <a:r>
              <a:rPr lang="en-IN" sz="3600" b="1" dirty="0">
                <a:solidFill>
                  <a:schemeClr val="tx1">
                    <a:lumMod val="85000"/>
                    <a:lumOff val="15000"/>
                  </a:schemeClr>
                </a:solidFill>
                <a:latin typeface="Agency FB" panose="020B0503020202020204" pitchFamily="34" charset="0"/>
              </a:rPr>
              <a:t>White blood cells &amp; antibodies provide immunity.</a:t>
            </a:r>
          </a:p>
          <a:p>
            <a:pPr>
              <a:buClr>
                <a:schemeClr val="tx1">
                  <a:lumMod val="95000"/>
                  <a:lumOff val="5000"/>
                </a:schemeClr>
              </a:buClr>
              <a:buFont typeface="Wingdings" panose="05000000000000000000" pitchFamily="2" charset="2"/>
              <a:buChar char="v"/>
            </a:pPr>
            <a:r>
              <a:rPr lang="en-IN" sz="3600" b="1" dirty="0">
                <a:solidFill>
                  <a:schemeClr val="tx1">
                    <a:lumMod val="85000"/>
                    <a:lumOff val="15000"/>
                  </a:schemeClr>
                </a:solidFill>
                <a:latin typeface="Agency FB" panose="020B0503020202020204" pitchFamily="34" charset="0"/>
              </a:rPr>
              <a:t>Platelets &amp; clotting factors prevent excessive blood loss</a:t>
            </a:r>
            <a:r>
              <a:rPr lang="en-IN" sz="2000" dirty="0"/>
              <a:t>.</a:t>
            </a:r>
          </a:p>
          <a:p>
            <a:endParaRPr lang="en-IN" dirty="0"/>
          </a:p>
        </p:txBody>
      </p:sp>
    </p:spTree>
    <p:extLst>
      <p:ext uri="{BB962C8B-B14F-4D97-AF65-F5344CB8AC3E}">
        <p14:creationId xmlns:p14="http://schemas.microsoft.com/office/powerpoint/2010/main" val="3612144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BB94775-371E-1BEA-9811-0D374B61C39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1C55081-08EA-2559-99D3-A6302621EC0D}"/>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3759D752-4496-F7F7-0325-B97AD4986B88}"/>
              </a:ext>
            </a:extLst>
          </p:cNvPr>
          <p:cNvSpPr>
            <a:spLocks noGrp="1"/>
          </p:cNvSpPr>
          <p:nvPr>
            <p:ph type="title"/>
          </p:nvPr>
        </p:nvSpPr>
        <p:spPr>
          <a:xfrm>
            <a:off x="1066800" y="642593"/>
            <a:ext cx="10058400" cy="5306793"/>
          </a:xfrm>
        </p:spPr>
        <p:txBody>
          <a:bodyPr>
            <a:normAutofit fontScale="90000"/>
          </a:bodyPr>
          <a:lstStyle/>
          <a:p>
            <a:r>
              <a:rPr lang="en-IN" sz="4400" b="1" dirty="0"/>
              <a:t>(B) Right-Sided Branches</a:t>
            </a:r>
            <a:br>
              <a:rPr lang="en-IN" sz="4400" b="1" dirty="0"/>
            </a:br>
            <a:r>
              <a:rPr lang="en-IN" sz="4400" b="1" dirty="0"/>
              <a:t>Middle Colic Artery</a:t>
            </a:r>
            <a:br>
              <a:rPr lang="en-IN" sz="4400" dirty="0"/>
            </a:br>
            <a:r>
              <a:rPr lang="en-IN" sz="4400" dirty="0"/>
              <a:t>Runs in transverse mesocolon.</a:t>
            </a:r>
            <a:br>
              <a:rPr lang="en-IN" sz="4400" dirty="0"/>
            </a:br>
            <a:r>
              <a:rPr lang="en-IN" sz="4400" dirty="0"/>
              <a:t>Supplies transverse colon.</a:t>
            </a:r>
            <a:br>
              <a:rPr lang="en-IN" sz="4400" dirty="0"/>
            </a:br>
            <a:r>
              <a:rPr lang="en-IN" sz="4400" b="1" dirty="0"/>
              <a:t>Right Colic Artery</a:t>
            </a:r>
            <a:br>
              <a:rPr lang="en-IN" sz="4400" dirty="0"/>
            </a:br>
            <a:r>
              <a:rPr lang="en-IN" sz="4400" dirty="0"/>
              <a:t>Supplies ascending colon.</a:t>
            </a:r>
            <a:br>
              <a:rPr lang="en-IN" sz="4400" dirty="0"/>
            </a:br>
            <a:r>
              <a:rPr lang="en-IN" sz="4400" b="1" dirty="0"/>
              <a:t>Ileocolic Artery</a:t>
            </a:r>
            <a:br>
              <a:rPr lang="en-IN" sz="4400" dirty="0"/>
            </a:br>
            <a:r>
              <a:rPr lang="en-IN" sz="4400" dirty="0"/>
              <a:t>Lowest branch, runs toward ileocecal junction.</a:t>
            </a:r>
            <a:br>
              <a:rPr lang="en-IN" sz="4400" dirty="0"/>
            </a:br>
            <a:r>
              <a:rPr lang="en-IN" sz="4400" dirty="0"/>
              <a:t>Supplies terminal ileum, cecum, appendix, and lower ascending colon.</a:t>
            </a:r>
          </a:p>
        </p:txBody>
      </p:sp>
    </p:spTree>
    <p:extLst>
      <p:ext uri="{BB962C8B-B14F-4D97-AF65-F5344CB8AC3E}">
        <p14:creationId xmlns:p14="http://schemas.microsoft.com/office/powerpoint/2010/main" val="1409803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B7F82A5-F8E3-14D4-FE5C-10CF4B354FB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51596C8-9D1B-44E7-571D-ADB7B1C5BC17}"/>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08445BDF-0294-261E-2CD4-1709E76D6960}"/>
              </a:ext>
            </a:extLst>
          </p:cNvPr>
          <p:cNvSpPr>
            <a:spLocks noGrp="1"/>
          </p:cNvSpPr>
          <p:nvPr>
            <p:ph type="title"/>
          </p:nvPr>
        </p:nvSpPr>
        <p:spPr>
          <a:xfrm>
            <a:off x="1066800" y="642593"/>
            <a:ext cx="10058400" cy="5306793"/>
          </a:xfrm>
        </p:spPr>
        <p:txBody>
          <a:bodyPr>
            <a:normAutofit/>
          </a:bodyPr>
          <a:lstStyle/>
          <a:p>
            <a:r>
              <a:rPr lang="en-US" sz="4400" b="1" dirty="0"/>
              <a:t>(C) Terminal Branch</a:t>
            </a:r>
            <a:br>
              <a:rPr lang="en-US" sz="4400" b="1" dirty="0"/>
            </a:br>
            <a:r>
              <a:rPr lang="en-US" sz="4400" b="1" dirty="0"/>
              <a:t>Ileocolic artery</a:t>
            </a:r>
            <a:r>
              <a:rPr lang="en-US" sz="4400" dirty="0"/>
              <a:t> is often considered the terminal branch, but overall SMA continues into the mesentery distributing jejunal/ileal branches.</a:t>
            </a:r>
            <a:endParaRPr lang="en-IN" sz="4400" dirty="0"/>
          </a:p>
        </p:txBody>
      </p:sp>
    </p:spTree>
    <p:extLst>
      <p:ext uri="{BB962C8B-B14F-4D97-AF65-F5344CB8AC3E}">
        <p14:creationId xmlns:p14="http://schemas.microsoft.com/office/powerpoint/2010/main" val="719629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4E1A4-6584-6E00-E0E1-071842C61A5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DCB0FD6-0DBB-C747-1C4B-0428C56A830A}"/>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BA8498D8-18D9-C44E-F81A-0B99A7AD5921}"/>
              </a:ext>
            </a:extLst>
          </p:cNvPr>
          <p:cNvSpPr>
            <a:spLocks noGrp="1"/>
          </p:cNvSpPr>
          <p:nvPr>
            <p:ph type="title"/>
          </p:nvPr>
        </p:nvSpPr>
        <p:spPr>
          <a:xfrm>
            <a:off x="1066800" y="642593"/>
            <a:ext cx="10058400" cy="5306793"/>
          </a:xfrm>
        </p:spPr>
        <p:txBody>
          <a:bodyPr>
            <a:normAutofit/>
          </a:bodyPr>
          <a:lstStyle/>
          <a:p>
            <a:r>
              <a:rPr lang="en-US" sz="6000" b="1" dirty="0"/>
              <a:t>Arteries of head and neck</a:t>
            </a:r>
            <a:br>
              <a:rPr lang="en-US" sz="6000" b="1" dirty="0"/>
            </a:br>
            <a:r>
              <a:rPr lang="en-US" sz="4000" dirty="0"/>
              <a:t>common carotid artery</a:t>
            </a:r>
            <a:br>
              <a:rPr lang="en-US" sz="4000" dirty="0"/>
            </a:br>
            <a:r>
              <a:rPr lang="en-US" sz="6000" dirty="0"/>
              <a:t>The </a:t>
            </a:r>
            <a:r>
              <a:rPr lang="en-US" sz="6000" b="1" dirty="0"/>
              <a:t>main artery of the head and neck</a:t>
            </a:r>
            <a:r>
              <a:rPr lang="en-US" sz="6000" dirty="0"/>
              <a:t>, supplying blood to the brain, face, and neck.</a:t>
            </a:r>
            <a:br>
              <a:rPr lang="en-US" sz="6000" dirty="0"/>
            </a:br>
            <a:r>
              <a:rPr lang="en-US" sz="6000" dirty="0"/>
              <a:t>Two in number: </a:t>
            </a:r>
            <a:r>
              <a:rPr lang="en-US" sz="6000" b="1" dirty="0"/>
              <a:t>Right</a:t>
            </a:r>
            <a:r>
              <a:rPr lang="en-US" sz="6000" dirty="0"/>
              <a:t> and </a:t>
            </a:r>
            <a:r>
              <a:rPr lang="en-US" sz="6000" b="1" dirty="0"/>
              <a:t>Left</a:t>
            </a:r>
            <a:r>
              <a:rPr lang="en-US" sz="6000" dirty="0"/>
              <a:t>.</a:t>
            </a:r>
            <a:endParaRPr lang="en-IN" sz="6000" b="1" dirty="0"/>
          </a:p>
        </p:txBody>
      </p:sp>
    </p:spTree>
    <p:extLst>
      <p:ext uri="{BB962C8B-B14F-4D97-AF65-F5344CB8AC3E}">
        <p14:creationId xmlns:p14="http://schemas.microsoft.com/office/powerpoint/2010/main" val="2078657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C9DCC-7757-C6B6-A408-EAC2D8CB162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38E8970-28BB-31B7-C59D-F5B70431C213}"/>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600797B2-D552-2EAF-BAA2-31FDFFF48245}"/>
              </a:ext>
            </a:extLst>
          </p:cNvPr>
          <p:cNvSpPr>
            <a:spLocks noGrp="1"/>
          </p:cNvSpPr>
          <p:nvPr>
            <p:ph type="title"/>
          </p:nvPr>
        </p:nvSpPr>
        <p:spPr>
          <a:xfrm>
            <a:off x="1066800" y="642593"/>
            <a:ext cx="10058400" cy="5306793"/>
          </a:xfrm>
        </p:spPr>
        <p:txBody>
          <a:bodyPr>
            <a:normAutofit fontScale="90000"/>
          </a:bodyPr>
          <a:lstStyle/>
          <a:p>
            <a:r>
              <a:rPr lang="en-US" sz="4400" b="1" dirty="0"/>
              <a:t>Extent &amp; Course</a:t>
            </a:r>
            <a:br>
              <a:rPr lang="en-US" sz="4400" b="1" dirty="0"/>
            </a:br>
            <a:r>
              <a:rPr lang="en-US" sz="4400" dirty="0"/>
              <a:t>Ascends </a:t>
            </a:r>
            <a:r>
              <a:rPr lang="en-US" sz="4400" b="1" dirty="0"/>
              <a:t>vertically</a:t>
            </a:r>
            <a:r>
              <a:rPr lang="en-US" sz="4400" dirty="0"/>
              <a:t> in the neck within the carotid sheath, lateral to trachea and esophagus.</a:t>
            </a:r>
            <a:br>
              <a:rPr lang="en-US" sz="4400" dirty="0"/>
            </a:br>
            <a:r>
              <a:rPr lang="en-US" sz="4400" dirty="0"/>
              <a:t>Extent: From origin → </a:t>
            </a:r>
            <a:r>
              <a:rPr lang="en-US" sz="4400" b="1" dirty="0"/>
              <a:t>upper border of thyroid cartilage (C3–C4 level)</a:t>
            </a:r>
            <a:r>
              <a:rPr lang="en-US" sz="4400" dirty="0"/>
              <a:t>.</a:t>
            </a:r>
            <a:br>
              <a:rPr lang="en-US" sz="4400" dirty="0"/>
            </a:br>
            <a:r>
              <a:rPr lang="en-US" sz="4400" dirty="0"/>
              <a:t>At this point, it </a:t>
            </a:r>
            <a:r>
              <a:rPr lang="en-US" sz="4400" b="1" dirty="0"/>
              <a:t>bifurcates</a:t>
            </a:r>
            <a:r>
              <a:rPr lang="en-US" sz="4400" dirty="0"/>
              <a:t> into:</a:t>
            </a:r>
            <a:br>
              <a:rPr lang="en-US" sz="4400" dirty="0"/>
            </a:br>
            <a:r>
              <a:rPr lang="en-US" sz="4400" b="1" dirty="0"/>
              <a:t>Internal carotid artery</a:t>
            </a:r>
            <a:r>
              <a:rPr lang="en-US" sz="4400" dirty="0"/>
              <a:t> (to brain, eye).</a:t>
            </a:r>
            <a:br>
              <a:rPr lang="en-US" sz="4400" dirty="0"/>
            </a:br>
            <a:r>
              <a:rPr lang="en-US" sz="4400" b="1" dirty="0"/>
              <a:t>External carotid artery</a:t>
            </a:r>
            <a:r>
              <a:rPr lang="en-US" sz="4400" dirty="0"/>
              <a:t> (to face, neck, scalp).</a:t>
            </a:r>
            <a:endParaRPr lang="en-IN" sz="4400" dirty="0"/>
          </a:p>
        </p:txBody>
      </p:sp>
    </p:spTree>
    <p:extLst>
      <p:ext uri="{BB962C8B-B14F-4D97-AF65-F5344CB8AC3E}">
        <p14:creationId xmlns:p14="http://schemas.microsoft.com/office/powerpoint/2010/main" val="182122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D37624D-C39B-7118-3D09-50F09733666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6012136-5E55-0394-9FA9-AC27DAE34237}"/>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D29CD95C-856B-5A31-2726-0C8F375DC86E}"/>
              </a:ext>
            </a:extLst>
          </p:cNvPr>
          <p:cNvSpPr>
            <a:spLocks noGrp="1"/>
          </p:cNvSpPr>
          <p:nvPr>
            <p:ph type="title"/>
          </p:nvPr>
        </p:nvSpPr>
        <p:spPr>
          <a:xfrm>
            <a:off x="1066800" y="642593"/>
            <a:ext cx="10058400" cy="5306793"/>
          </a:xfrm>
        </p:spPr>
        <p:txBody>
          <a:bodyPr>
            <a:normAutofit/>
          </a:bodyPr>
          <a:lstStyle/>
          <a:p>
            <a:r>
              <a:rPr lang="en-US" sz="4400" b="1" dirty="0"/>
              <a:t>Branches</a:t>
            </a:r>
            <a:br>
              <a:rPr lang="en-US" sz="4400" b="1" dirty="0"/>
            </a:br>
            <a:r>
              <a:rPr lang="en-US" sz="4400" b="1" dirty="0"/>
              <a:t>In the neck:</a:t>
            </a:r>
            <a:r>
              <a:rPr lang="en-US" sz="4400" dirty="0"/>
              <a:t> The </a:t>
            </a:r>
            <a:r>
              <a:rPr lang="en-US" sz="4400" b="1" dirty="0"/>
              <a:t>common carotid artery gives no branches</a:t>
            </a:r>
            <a:r>
              <a:rPr lang="en-US" sz="4400" dirty="0"/>
              <a:t>.</a:t>
            </a:r>
            <a:br>
              <a:rPr lang="en-US" sz="4400" dirty="0"/>
            </a:br>
            <a:r>
              <a:rPr lang="en-US" sz="4400" dirty="0"/>
              <a:t>At its termination → divides into:</a:t>
            </a:r>
            <a:br>
              <a:rPr lang="en-US" sz="4400" dirty="0"/>
            </a:br>
            <a:r>
              <a:rPr lang="en-US" sz="4400" b="1" dirty="0"/>
              <a:t>Internal carotid artery</a:t>
            </a:r>
            <a:r>
              <a:rPr lang="en-US" sz="4400" dirty="0"/>
              <a:t> (no branches in neck, enters skull).</a:t>
            </a:r>
            <a:br>
              <a:rPr lang="en-US" sz="4400" dirty="0"/>
            </a:br>
            <a:r>
              <a:rPr lang="en-US" sz="4400" b="1" dirty="0"/>
              <a:t>External carotid artery</a:t>
            </a:r>
            <a:r>
              <a:rPr lang="en-US" sz="4400" dirty="0"/>
              <a:t> (gives 8 branches: 6 in neck + 2 terminal).</a:t>
            </a:r>
            <a:endParaRPr lang="en-IN" sz="4400" dirty="0"/>
          </a:p>
        </p:txBody>
      </p:sp>
    </p:spTree>
    <p:extLst>
      <p:ext uri="{BB962C8B-B14F-4D97-AF65-F5344CB8AC3E}">
        <p14:creationId xmlns:p14="http://schemas.microsoft.com/office/powerpoint/2010/main" val="15112613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F545421-2CF6-9E78-228F-F93EBCDEE94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1095EBA-2C3D-5715-C56B-9A297EB96BBD}"/>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D8453A08-0DA5-01DF-109D-6628B456E77E}"/>
              </a:ext>
            </a:extLst>
          </p:cNvPr>
          <p:cNvSpPr>
            <a:spLocks noGrp="1"/>
          </p:cNvSpPr>
          <p:nvPr>
            <p:ph type="title"/>
          </p:nvPr>
        </p:nvSpPr>
        <p:spPr>
          <a:xfrm>
            <a:off x="1066800" y="642593"/>
            <a:ext cx="10058400" cy="5306793"/>
          </a:xfrm>
        </p:spPr>
        <p:txBody>
          <a:bodyPr>
            <a:normAutofit/>
          </a:bodyPr>
          <a:lstStyle/>
          <a:p>
            <a:r>
              <a:rPr lang="en-IN" sz="4400" dirty="0"/>
              <a:t>External Carotid Artery (ECA)</a:t>
            </a:r>
            <a:br>
              <a:rPr lang="en-IN" sz="4400" dirty="0"/>
            </a:br>
            <a:r>
              <a:rPr lang="en-US" sz="4400" dirty="0"/>
              <a:t>One of the two terminal branches of the </a:t>
            </a:r>
            <a:r>
              <a:rPr lang="en-US" sz="4400" b="1" dirty="0"/>
              <a:t>common carotid artery</a:t>
            </a:r>
            <a:r>
              <a:rPr lang="en-US" sz="4400" dirty="0"/>
              <a:t> (the other being the internal carotid artery).</a:t>
            </a:r>
            <a:br>
              <a:rPr lang="en-US" sz="4400" dirty="0"/>
            </a:br>
            <a:r>
              <a:rPr lang="en-US" sz="4400" dirty="0"/>
              <a:t>Supplies the </a:t>
            </a:r>
            <a:r>
              <a:rPr lang="en-US" sz="4400" b="1" dirty="0"/>
              <a:t>face, scalp, neck, jaws, tongue, pharynx, thyroid, and part of dura mater</a:t>
            </a:r>
            <a:r>
              <a:rPr lang="en-US" sz="4400" dirty="0"/>
              <a:t>.</a:t>
            </a:r>
            <a:endParaRPr lang="en-IN" sz="4400" dirty="0"/>
          </a:p>
        </p:txBody>
      </p:sp>
    </p:spTree>
    <p:extLst>
      <p:ext uri="{BB962C8B-B14F-4D97-AF65-F5344CB8AC3E}">
        <p14:creationId xmlns:p14="http://schemas.microsoft.com/office/powerpoint/2010/main" val="1752258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4E49E1A-E409-F07C-DEA2-680F84468D8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D266937-E120-5EBF-53E5-F28F258382DF}"/>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360E5539-BBC7-47C9-CA89-92E2824693C5}"/>
              </a:ext>
            </a:extLst>
          </p:cNvPr>
          <p:cNvSpPr>
            <a:spLocks noGrp="1"/>
          </p:cNvSpPr>
          <p:nvPr>
            <p:ph type="title"/>
          </p:nvPr>
        </p:nvSpPr>
        <p:spPr>
          <a:xfrm>
            <a:off x="335666" y="642593"/>
            <a:ext cx="11273742" cy="5306793"/>
          </a:xfrm>
        </p:spPr>
        <p:txBody>
          <a:bodyPr>
            <a:normAutofit fontScale="90000"/>
          </a:bodyPr>
          <a:lstStyle/>
          <a:p>
            <a:r>
              <a:rPr lang="en-US" sz="4400" b="1" dirty="0"/>
              <a:t>Extent</a:t>
            </a:r>
            <a:br>
              <a:rPr lang="en-US" sz="4400" b="1" dirty="0"/>
            </a:br>
            <a:r>
              <a:rPr lang="en-US" sz="4400" b="1" dirty="0"/>
              <a:t>Origin:</a:t>
            </a:r>
            <a:r>
              <a:rPr lang="en-US" sz="4400" dirty="0"/>
              <a:t> At the level of </a:t>
            </a:r>
            <a:r>
              <a:rPr lang="en-US" sz="4400" b="1" dirty="0"/>
              <a:t>upper border of thyroid cartilage (C3–C4 vertebra)</a:t>
            </a:r>
            <a:r>
              <a:rPr lang="en-US" sz="4400" dirty="0"/>
              <a:t>, from the bifurcation of common carotid artery.</a:t>
            </a:r>
            <a:br>
              <a:rPr lang="en-US" sz="4400" dirty="0"/>
            </a:br>
            <a:r>
              <a:rPr lang="en-US" sz="4400" b="1" dirty="0"/>
              <a:t>Course:</a:t>
            </a:r>
            <a:br>
              <a:rPr lang="en-US" sz="4400" dirty="0"/>
            </a:br>
            <a:r>
              <a:rPr lang="en-US" sz="4400" dirty="0"/>
              <a:t>Ascends in the neck </a:t>
            </a:r>
            <a:r>
              <a:rPr lang="en-US" sz="4400" b="1" dirty="0"/>
              <a:t>anteromedial to internal carotid artery</a:t>
            </a:r>
            <a:r>
              <a:rPr lang="en-US" sz="4400" dirty="0"/>
              <a:t> initially, then becomes </a:t>
            </a:r>
            <a:r>
              <a:rPr lang="en-US" sz="4400" b="1" dirty="0"/>
              <a:t>anterolateral</a:t>
            </a:r>
            <a:r>
              <a:rPr lang="en-US" sz="4400" dirty="0"/>
              <a:t>.</a:t>
            </a:r>
            <a:br>
              <a:rPr lang="en-US" sz="4400" dirty="0"/>
            </a:br>
            <a:r>
              <a:rPr lang="en-US" sz="4400" dirty="0"/>
              <a:t>Passes deep to posterior belly of digastric and stylohyoid.</a:t>
            </a:r>
            <a:br>
              <a:rPr lang="en-US" sz="4400" dirty="0"/>
            </a:br>
            <a:r>
              <a:rPr lang="en-US" sz="4400" dirty="0"/>
              <a:t>Enters the parotid gland, where it </a:t>
            </a:r>
            <a:r>
              <a:rPr lang="en-US" sz="4400" b="1" dirty="0"/>
              <a:t>terminates</a:t>
            </a:r>
            <a:r>
              <a:rPr lang="en-US" sz="4400" dirty="0"/>
              <a:t>.</a:t>
            </a:r>
            <a:br>
              <a:rPr lang="en-US" sz="4400" dirty="0"/>
            </a:br>
            <a:r>
              <a:rPr lang="en-US" sz="4400" b="1" dirty="0"/>
              <a:t>Termination:</a:t>
            </a:r>
            <a:r>
              <a:rPr lang="en-US" sz="4400" dirty="0"/>
              <a:t> Within the parotid gland → divides into its 2 terminal branches:</a:t>
            </a:r>
            <a:br>
              <a:rPr lang="en-US" sz="4400" dirty="0"/>
            </a:br>
            <a:r>
              <a:rPr lang="en-US" sz="4400" b="1" dirty="0"/>
              <a:t>Superficial temporal artery</a:t>
            </a:r>
            <a:r>
              <a:rPr lang="en-US" sz="4400" dirty="0"/>
              <a:t>.</a:t>
            </a:r>
            <a:br>
              <a:rPr lang="en-US" sz="4400" dirty="0"/>
            </a:br>
            <a:r>
              <a:rPr lang="en-US" sz="4400" b="1" dirty="0"/>
              <a:t>Maxillary artery</a:t>
            </a:r>
            <a:r>
              <a:rPr lang="en-US" sz="4400" dirty="0"/>
              <a:t>.</a:t>
            </a:r>
            <a:endParaRPr lang="en-IN" sz="4400" dirty="0"/>
          </a:p>
        </p:txBody>
      </p:sp>
    </p:spTree>
    <p:extLst>
      <p:ext uri="{BB962C8B-B14F-4D97-AF65-F5344CB8AC3E}">
        <p14:creationId xmlns:p14="http://schemas.microsoft.com/office/powerpoint/2010/main" val="9273268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2B39-E733-703F-31F3-76CDF12F326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A577C83-2AE8-0B9A-3783-C8A64F1C5C14}"/>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799F6EE7-436A-3FF2-21E7-D6C932715438}"/>
              </a:ext>
            </a:extLst>
          </p:cNvPr>
          <p:cNvSpPr>
            <a:spLocks noGrp="1"/>
          </p:cNvSpPr>
          <p:nvPr>
            <p:ph type="title"/>
          </p:nvPr>
        </p:nvSpPr>
        <p:spPr>
          <a:xfrm>
            <a:off x="0" y="688893"/>
            <a:ext cx="12192000" cy="6215407"/>
          </a:xfrm>
        </p:spPr>
        <p:txBody>
          <a:bodyPr>
            <a:normAutofit fontScale="90000"/>
          </a:bodyPr>
          <a:lstStyle/>
          <a:p>
            <a:r>
              <a:rPr lang="en-IN" sz="3600" b="1" dirty="0"/>
              <a:t>Branches of External Carotid Artery</a:t>
            </a:r>
            <a:br>
              <a:rPr lang="en-IN" sz="3600" b="1" dirty="0"/>
            </a:br>
            <a:r>
              <a:rPr lang="en-IN" sz="3600" dirty="0"/>
              <a:t>Mnemonic (for 8 branches): </a:t>
            </a:r>
            <a:r>
              <a:rPr lang="en-IN" sz="3600" b="1" dirty="0"/>
              <a:t>“Some Angry Lady Figured Out PMS”</a:t>
            </a:r>
            <a:br>
              <a:rPr lang="en-IN" sz="3600" dirty="0"/>
            </a:br>
            <a:r>
              <a:rPr lang="en-IN" sz="3600" dirty="0"/>
              <a:t>(S = Superior thyroid, A = Ascending pharyngeal, L = Lingual, F = Facial, O = Occipital, P = Posterior auricular, M = Maxillary, S = Superficial temporal)</a:t>
            </a:r>
            <a:br>
              <a:rPr lang="en-IN" sz="3600" dirty="0"/>
            </a:br>
            <a:r>
              <a:rPr lang="en-IN" sz="3600" b="1" dirty="0"/>
              <a:t>(A) Anterior branches</a:t>
            </a:r>
            <a:br>
              <a:rPr lang="en-IN" sz="3600" b="1" dirty="0"/>
            </a:br>
            <a:r>
              <a:rPr lang="en-IN" sz="3600" b="1" dirty="0"/>
              <a:t>Superior thyroid artery</a:t>
            </a:r>
            <a:r>
              <a:rPr lang="en-IN" sz="3600" dirty="0"/>
              <a:t> → thyroid gland, larynx.</a:t>
            </a:r>
            <a:br>
              <a:rPr lang="en-IN" sz="3600" dirty="0"/>
            </a:br>
            <a:r>
              <a:rPr lang="en-IN" sz="3600" b="1" dirty="0"/>
              <a:t>Lingual artery</a:t>
            </a:r>
            <a:r>
              <a:rPr lang="en-IN" sz="3600" dirty="0"/>
              <a:t> → tongue.</a:t>
            </a:r>
            <a:br>
              <a:rPr lang="en-IN" sz="3600" dirty="0"/>
            </a:br>
            <a:r>
              <a:rPr lang="en-IN" sz="3600" b="1" dirty="0"/>
              <a:t>Facial artery</a:t>
            </a:r>
            <a:r>
              <a:rPr lang="en-IN" sz="3600" dirty="0"/>
              <a:t> → face, lips, tonsils, submandibular gland.</a:t>
            </a:r>
            <a:br>
              <a:rPr lang="en-IN" sz="3600" dirty="0"/>
            </a:br>
            <a:r>
              <a:rPr lang="en-IN" sz="3600" b="1" dirty="0"/>
              <a:t>(B) Posterior branches</a:t>
            </a:r>
            <a:br>
              <a:rPr lang="en-IN" sz="3600" b="1" dirty="0"/>
            </a:br>
            <a:r>
              <a:rPr lang="en-IN" sz="3600" b="1" dirty="0"/>
              <a:t>Occipital artery</a:t>
            </a:r>
            <a:r>
              <a:rPr lang="en-IN" sz="3600" dirty="0"/>
              <a:t> → scalp at back of head.</a:t>
            </a:r>
            <a:br>
              <a:rPr lang="en-IN" sz="3600" dirty="0"/>
            </a:br>
            <a:r>
              <a:rPr lang="en-IN" sz="3600" b="1" dirty="0"/>
              <a:t>Posterior auricular artery</a:t>
            </a:r>
            <a:r>
              <a:rPr lang="en-IN" sz="3600" dirty="0"/>
              <a:t> → auricle, scalp behind ear.</a:t>
            </a:r>
            <a:br>
              <a:rPr lang="en-IN" sz="3600" dirty="0"/>
            </a:br>
            <a:r>
              <a:rPr lang="en-IN" sz="3600" b="1" dirty="0"/>
              <a:t>(C) Medial branch</a:t>
            </a:r>
            <a:br>
              <a:rPr lang="en-IN" sz="3600" b="1" dirty="0"/>
            </a:br>
            <a:r>
              <a:rPr lang="en-IN" sz="3600" b="1" dirty="0"/>
              <a:t>Ascending pharyngeal artery</a:t>
            </a:r>
            <a:r>
              <a:rPr lang="en-IN" sz="3600" dirty="0"/>
              <a:t> → pharynx, prevertebral muscles, middle ear, meninges.</a:t>
            </a:r>
            <a:br>
              <a:rPr lang="en-IN" sz="3600" dirty="0"/>
            </a:br>
            <a:r>
              <a:rPr lang="en-IN" sz="3600" b="1" dirty="0"/>
              <a:t>(D) Terminal branches</a:t>
            </a:r>
            <a:br>
              <a:rPr lang="en-IN" sz="3600" b="1" dirty="0"/>
            </a:br>
            <a:r>
              <a:rPr lang="en-IN" sz="3600" b="1" dirty="0"/>
              <a:t>Maxillary artery</a:t>
            </a:r>
            <a:r>
              <a:rPr lang="en-IN" sz="3600" dirty="0"/>
              <a:t> → jaws, teeth, muscles of mastication, nasal cavity.</a:t>
            </a:r>
            <a:br>
              <a:rPr lang="en-IN" sz="3600" dirty="0"/>
            </a:br>
            <a:r>
              <a:rPr lang="en-IN" sz="3600" b="1" dirty="0"/>
              <a:t>Superficial temporal artery</a:t>
            </a:r>
            <a:r>
              <a:rPr lang="en-IN" sz="3600" dirty="0"/>
              <a:t> → scalp, parotid gland, temporalis muscle</a:t>
            </a:r>
            <a:r>
              <a:rPr lang="en-IN" sz="4400" dirty="0"/>
              <a:t>.</a:t>
            </a:r>
            <a:br>
              <a:rPr lang="en-IN" sz="4400" dirty="0"/>
            </a:br>
            <a:endParaRPr lang="en-IN" sz="4400" dirty="0"/>
          </a:p>
        </p:txBody>
      </p:sp>
    </p:spTree>
    <p:extLst>
      <p:ext uri="{BB962C8B-B14F-4D97-AF65-F5344CB8AC3E}">
        <p14:creationId xmlns:p14="http://schemas.microsoft.com/office/powerpoint/2010/main" val="26441636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8D52D-F5CC-80A3-E663-D2B3781BDAA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FA07E4C-8D2E-EA1E-9DED-D25B98935FF0}"/>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0156A537-671B-CD04-79B9-F0422915B9EF}"/>
              </a:ext>
            </a:extLst>
          </p:cNvPr>
          <p:cNvSpPr>
            <a:spLocks noGrp="1"/>
          </p:cNvSpPr>
          <p:nvPr>
            <p:ph type="title"/>
          </p:nvPr>
        </p:nvSpPr>
        <p:spPr>
          <a:xfrm>
            <a:off x="1066800" y="642593"/>
            <a:ext cx="10058400" cy="5306793"/>
          </a:xfrm>
        </p:spPr>
        <p:txBody>
          <a:bodyPr>
            <a:normAutofit/>
          </a:bodyPr>
          <a:lstStyle/>
          <a:p>
            <a:r>
              <a:rPr lang="en-IN" sz="4400" b="1" dirty="0"/>
              <a:t>Internal Carotid Artery (ICA)</a:t>
            </a:r>
            <a:br>
              <a:rPr lang="en-IN" sz="4400" b="1" dirty="0"/>
            </a:br>
            <a:r>
              <a:rPr lang="en-US" sz="4400" dirty="0"/>
              <a:t>One of the two terminal branches of the </a:t>
            </a:r>
            <a:r>
              <a:rPr lang="en-US" sz="4400" b="1" dirty="0"/>
              <a:t>common carotid artery</a:t>
            </a:r>
            <a:r>
              <a:rPr lang="en-US" sz="4400" dirty="0"/>
              <a:t> (the other is external carotid artery).</a:t>
            </a:r>
            <a:br>
              <a:rPr lang="en-US" sz="4400" dirty="0"/>
            </a:br>
            <a:r>
              <a:rPr lang="en-US" sz="4400" dirty="0"/>
              <a:t>Major artery supplying the </a:t>
            </a:r>
            <a:r>
              <a:rPr lang="en-US" sz="4400" b="1" dirty="0"/>
              <a:t>brain, eyes, forehead, and part of nose</a:t>
            </a:r>
            <a:r>
              <a:rPr lang="en-US" sz="4400" dirty="0"/>
              <a:t>.</a:t>
            </a:r>
            <a:br>
              <a:rPr lang="en-US" sz="4400" dirty="0"/>
            </a:br>
            <a:r>
              <a:rPr lang="en-US" sz="4400" dirty="0"/>
              <a:t>No branches in the neck.</a:t>
            </a:r>
            <a:endParaRPr lang="en-IN" sz="4400" dirty="0"/>
          </a:p>
        </p:txBody>
      </p:sp>
    </p:spTree>
    <p:extLst>
      <p:ext uri="{BB962C8B-B14F-4D97-AF65-F5344CB8AC3E}">
        <p14:creationId xmlns:p14="http://schemas.microsoft.com/office/powerpoint/2010/main" val="2751388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F704D-E9CE-EC17-8685-9588D051D58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F9C960D-DFDD-9D90-41D6-7FA908F88FDB}"/>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AB89F063-2047-96DF-0343-D37B95DD31A5}"/>
              </a:ext>
            </a:extLst>
          </p:cNvPr>
          <p:cNvSpPr>
            <a:spLocks noGrp="1"/>
          </p:cNvSpPr>
          <p:nvPr>
            <p:ph type="title"/>
          </p:nvPr>
        </p:nvSpPr>
        <p:spPr>
          <a:xfrm>
            <a:off x="1066800" y="642593"/>
            <a:ext cx="10058400" cy="5306793"/>
          </a:xfrm>
        </p:spPr>
        <p:txBody>
          <a:bodyPr>
            <a:normAutofit/>
          </a:bodyPr>
          <a:lstStyle/>
          <a:p>
            <a:r>
              <a:rPr lang="en-US" sz="4400" b="1" dirty="0"/>
              <a:t>Extent</a:t>
            </a:r>
            <a:br>
              <a:rPr lang="en-US" sz="4400" b="1" dirty="0"/>
            </a:br>
            <a:r>
              <a:rPr lang="en-US" sz="4400" b="1" dirty="0"/>
              <a:t>Origin:</a:t>
            </a:r>
            <a:r>
              <a:rPr lang="en-US" sz="4400" dirty="0"/>
              <a:t> From the </a:t>
            </a:r>
            <a:r>
              <a:rPr lang="en-US" sz="4400" b="1" dirty="0"/>
              <a:t>common carotid artery bifurcation</a:t>
            </a:r>
            <a:r>
              <a:rPr lang="en-US" sz="4400" dirty="0"/>
              <a:t> at the upper border of thyroid cartilage (C3–C4 level).</a:t>
            </a:r>
            <a:br>
              <a:rPr lang="en-US" sz="4400" dirty="0"/>
            </a:br>
            <a:r>
              <a:rPr lang="en-US" sz="4400" b="1" dirty="0"/>
              <a:t>Termination:</a:t>
            </a:r>
            <a:r>
              <a:rPr lang="en-US" sz="4400" dirty="0"/>
              <a:t> At the base of the brain, by dividing into:</a:t>
            </a:r>
            <a:br>
              <a:rPr lang="en-US" sz="4400" dirty="0"/>
            </a:br>
            <a:r>
              <a:rPr lang="en-US" sz="4400" b="1" dirty="0"/>
              <a:t>Anterior cerebral artery (ACA)</a:t>
            </a:r>
            <a:r>
              <a:rPr lang="en-US" sz="4400" dirty="0"/>
              <a:t>.</a:t>
            </a:r>
            <a:br>
              <a:rPr lang="en-US" sz="4400" dirty="0"/>
            </a:br>
            <a:r>
              <a:rPr lang="en-US" sz="4400" b="1" dirty="0"/>
              <a:t>Middle cerebral artery (MCA)</a:t>
            </a:r>
            <a:r>
              <a:rPr lang="en-US" sz="4400" dirty="0"/>
              <a:t>.</a:t>
            </a:r>
            <a:endParaRPr lang="en-IN" sz="4400" dirty="0"/>
          </a:p>
        </p:txBody>
      </p:sp>
    </p:spTree>
    <p:extLst>
      <p:ext uri="{BB962C8B-B14F-4D97-AF65-F5344CB8AC3E}">
        <p14:creationId xmlns:p14="http://schemas.microsoft.com/office/powerpoint/2010/main" val="78039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10A3D4E-524A-6763-0E49-D747421EC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6A2366-AD40-1E7F-F297-D19C9998AECB}"/>
              </a:ext>
            </a:extLst>
          </p:cNvPr>
          <p:cNvSpPr>
            <a:spLocks noGrp="1"/>
          </p:cNvSpPr>
          <p:nvPr>
            <p:ph type="title"/>
          </p:nvPr>
        </p:nvSpPr>
        <p:spPr>
          <a:xfrm>
            <a:off x="811237" y="446808"/>
            <a:ext cx="10058400" cy="6504709"/>
          </a:xfrm>
        </p:spPr>
        <p:txBody>
          <a:bodyPr>
            <a:normAutofit fontScale="90000"/>
          </a:bodyPr>
          <a:lstStyle/>
          <a:p>
            <a:r>
              <a:rPr lang="en-IN" sz="5300" b="1" dirty="0">
                <a:latin typeface="Algerian" panose="04020705040A02060702" pitchFamily="82" charset="0"/>
              </a:rPr>
              <a:t>Applied Anatomy (Clinical Importance):</a:t>
            </a:r>
            <a:br>
              <a:rPr lang="en-IN" sz="5300" b="1" dirty="0">
                <a:latin typeface="Algerian" panose="04020705040A02060702" pitchFamily="82" charset="0"/>
              </a:rPr>
            </a:br>
            <a:br>
              <a:rPr lang="en-IN" sz="2500" b="1" dirty="0">
                <a:latin typeface="Agency FB" panose="020B0503020202020204" pitchFamily="34" charset="0"/>
              </a:rPr>
            </a:br>
            <a:r>
              <a:rPr lang="en-IN" sz="2500" b="1" dirty="0">
                <a:latin typeface="Agency FB" panose="020B0503020202020204" pitchFamily="34" charset="0"/>
              </a:rPr>
              <a:t>Pulse examination → radial, carotid, dorsalis pedis arteries.</a:t>
            </a:r>
            <a:br>
              <a:rPr lang="en-IN" sz="2500" b="1" dirty="0">
                <a:latin typeface="Agency FB" panose="020B0503020202020204" pitchFamily="34" charset="0"/>
              </a:rPr>
            </a:br>
            <a:br>
              <a:rPr lang="en-IN" sz="2500" b="1" dirty="0">
                <a:latin typeface="Agency FB" panose="020B0503020202020204" pitchFamily="34" charset="0"/>
              </a:rPr>
            </a:br>
            <a:r>
              <a:rPr lang="en-IN" sz="2500" b="1" dirty="0">
                <a:latin typeface="Agency FB" panose="020B0503020202020204" pitchFamily="34" charset="0"/>
              </a:rPr>
              <a:t>Blood pressure measurement → done on brachial artery using sphygmomanometer.</a:t>
            </a:r>
            <a:br>
              <a:rPr lang="en-IN" sz="2500" b="1" dirty="0">
                <a:latin typeface="Agency FB" panose="020B0503020202020204" pitchFamily="34" charset="0"/>
              </a:rPr>
            </a:br>
            <a:br>
              <a:rPr lang="en-IN" sz="2500" b="1" dirty="0">
                <a:latin typeface="Agency FB" panose="020B0503020202020204" pitchFamily="34" charset="0"/>
              </a:rPr>
            </a:br>
            <a:r>
              <a:rPr lang="en-IN" sz="2500" b="1" dirty="0">
                <a:latin typeface="Agency FB" panose="020B0503020202020204" pitchFamily="34" charset="0"/>
              </a:rPr>
              <a:t>Auscultation of heart sounds → diagnosis of murmurs, valve diseases.</a:t>
            </a:r>
            <a:br>
              <a:rPr lang="en-IN" sz="2500" b="1" dirty="0">
                <a:latin typeface="Agency FB" panose="020B0503020202020204" pitchFamily="34" charset="0"/>
              </a:rPr>
            </a:br>
            <a:br>
              <a:rPr lang="en-IN" sz="2500" b="1" dirty="0">
                <a:latin typeface="Agency FB" panose="020B0503020202020204" pitchFamily="34" charset="0"/>
              </a:rPr>
            </a:br>
            <a:r>
              <a:rPr lang="en-IN" sz="2500" b="1" dirty="0">
                <a:latin typeface="Agency FB" panose="020B0503020202020204" pitchFamily="34" charset="0"/>
              </a:rPr>
              <a:t>ECG (Electrocardiogram): records heart’s electrical activity.</a:t>
            </a:r>
            <a:br>
              <a:rPr lang="en-IN" sz="2500" b="1" dirty="0">
                <a:latin typeface="Agency FB" panose="020B0503020202020204" pitchFamily="34" charset="0"/>
              </a:rPr>
            </a:br>
            <a:br>
              <a:rPr lang="en-IN" sz="2500" b="1" dirty="0">
                <a:latin typeface="Agency FB" panose="020B0503020202020204" pitchFamily="34" charset="0"/>
              </a:rPr>
            </a:br>
            <a:r>
              <a:rPr lang="en-IN" sz="2500" b="1" dirty="0">
                <a:latin typeface="Agency FB" panose="020B0503020202020204" pitchFamily="34" charset="0"/>
              </a:rPr>
              <a:t>Coronary artery disease → narrowing/blockage of coronary arteries causes angina or myocardial infarction.</a:t>
            </a:r>
            <a:br>
              <a:rPr lang="en-IN" sz="2500" b="1" dirty="0">
                <a:latin typeface="Agency FB" panose="020B0503020202020204" pitchFamily="34" charset="0"/>
              </a:rPr>
            </a:br>
            <a:br>
              <a:rPr lang="en-IN" sz="2500" b="1" dirty="0">
                <a:latin typeface="Agency FB" panose="020B0503020202020204" pitchFamily="34" charset="0"/>
              </a:rPr>
            </a:br>
            <a:r>
              <a:rPr lang="en-IN" sz="2500" b="1" dirty="0">
                <a:latin typeface="Agency FB" panose="020B0503020202020204" pitchFamily="34" charset="0"/>
              </a:rPr>
              <a:t>Heart failure → inability of heart to pump blood effectively.</a:t>
            </a:r>
            <a:br>
              <a:rPr lang="en-IN" sz="2500" b="1" dirty="0">
                <a:latin typeface="Agency FB" panose="020B0503020202020204" pitchFamily="34" charset="0"/>
              </a:rPr>
            </a:br>
            <a:br>
              <a:rPr lang="en-IN" sz="2500" b="1" dirty="0">
                <a:latin typeface="Agency FB" panose="020B0503020202020204" pitchFamily="34" charset="0"/>
              </a:rPr>
            </a:br>
            <a:r>
              <a:rPr lang="en-IN" sz="2500" b="1" dirty="0">
                <a:latin typeface="Agency FB" panose="020B0503020202020204" pitchFamily="34" charset="0"/>
              </a:rPr>
              <a:t>Cardiopulmonary resuscitation (CPR): lifesaving procedure in cardiac arrest.</a:t>
            </a:r>
            <a:br>
              <a:rPr lang="en-IN" sz="2500" b="1" dirty="0">
                <a:latin typeface="Agency FB" panose="020B0503020202020204" pitchFamily="34" charset="0"/>
              </a:rPr>
            </a:br>
            <a:br>
              <a:rPr lang="en-IN" sz="2500" b="1" dirty="0">
                <a:latin typeface="Agency FB" panose="020B0503020202020204" pitchFamily="34" charset="0"/>
              </a:rPr>
            </a:br>
            <a:r>
              <a:rPr lang="en-IN" sz="2500" b="1" dirty="0">
                <a:latin typeface="Agency FB" panose="020B0503020202020204" pitchFamily="34" charset="0"/>
              </a:rPr>
              <a:t>Venipuncture &amp; IV drug administration → knowledge of major veins required.</a:t>
            </a:r>
            <a:br>
              <a:rPr lang="en-IN" dirty="0"/>
            </a:br>
            <a:endParaRPr lang="en-IN" dirty="0"/>
          </a:p>
        </p:txBody>
      </p:sp>
    </p:spTree>
    <p:extLst>
      <p:ext uri="{BB962C8B-B14F-4D97-AF65-F5344CB8AC3E}">
        <p14:creationId xmlns:p14="http://schemas.microsoft.com/office/powerpoint/2010/main" val="18474518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50310-0DC1-F506-AF54-9DE65EE11B4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B4E4C91-36FB-EB5D-53FE-DAD13C637EC5}"/>
              </a:ext>
            </a:extLst>
          </p:cNvPr>
          <p:cNvSpPr txBox="1">
            <a:spLocks/>
          </p:cNvSpPr>
          <p:nvPr/>
        </p:nvSpPr>
        <p:spPr>
          <a:xfrm>
            <a:off x="973282" y="1643606"/>
            <a:ext cx="10058400" cy="46067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endParaRPr lang="en-IN" sz="4400" dirty="0"/>
          </a:p>
        </p:txBody>
      </p:sp>
      <p:sp>
        <p:nvSpPr>
          <p:cNvPr id="5" name="Title 4">
            <a:extLst>
              <a:ext uri="{FF2B5EF4-FFF2-40B4-BE49-F238E27FC236}">
                <a16:creationId xmlns:a16="http://schemas.microsoft.com/office/drawing/2014/main" id="{97C8741D-6A05-534E-A1B6-6B8C4EDABFB0}"/>
              </a:ext>
            </a:extLst>
          </p:cNvPr>
          <p:cNvSpPr>
            <a:spLocks noGrp="1"/>
          </p:cNvSpPr>
          <p:nvPr>
            <p:ph type="title"/>
          </p:nvPr>
        </p:nvSpPr>
        <p:spPr>
          <a:xfrm>
            <a:off x="115747" y="642593"/>
            <a:ext cx="12076253" cy="5769782"/>
          </a:xfrm>
        </p:spPr>
        <p:txBody>
          <a:bodyPr>
            <a:noAutofit/>
          </a:bodyPr>
          <a:lstStyle/>
          <a:p>
            <a:r>
              <a:rPr lang="en-IN" sz="3200" b="1" dirty="0"/>
              <a:t>Branches of Internal Carotid Artery</a:t>
            </a:r>
            <a:br>
              <a:rPr lang="en-IN" sz="3200" b="1" dirty="0"/>
            </a:br>
            <a:r>
              <a:rPr lang="en-IN" sz="3200" b="1" dirty="0"/>
              <a:t>(A) In Petrous Part</a:t>
            </a:r>
            <a:br>
              <a:rPr lang="en-IN" sz="3200" b="1" dirty="0"/>
            </a:br>
            <a:r>
              <a:rPr lang="en-IN" sz="3200" dirty="0" err="1"/>
              <a:t>Caroticotympanic</a:t>
            </a:r>
            <a:r>
              <a:rPr lang="en-IN" sz="3200" dirty="0"/>
              <a:t> arteries.</a:t>
            </a:r>
            <a:br>
              <a:rPr lang="en-IN" sz="3200" dirty="0"/>
            </a:br>
            <a:r>
              <a:rPr lang="en-IN" sz="3200" dirty="0"/>
              <a:t>Artery of pterygoid canal.</a:t>
            </a:r>
            <a:br>
              <a:rPr lang="en-IN" sz="3200" dirty="0"/>
            </a:br>
            <a:r>
              <a:rPr lang="en-IN" sz="3200" b="1" dirty="0"/>
              <a:t>(B) In Cavernous Part</a:t>
            </a:r>
            <a:br>
              <a:rPr lang="en-IN" sz="3200" b="1" dirty="0"/>
            </a:br>
            <a:r>
              <a:rPr lang="en-IN" sz="3200" dirty="0"/>
              <a:t>Cavernous branches to dura and pituitary.</a:t>
            </a:r>
            <a:br>
              <a:rPr lang="en-IN" sz="3200" dirty="0"/>
            </a:br>
            <a:r>
              <a:rPr lang="en-IN" sz="3200" b="1" dirty="0"/>
              <a:t>(C) In Cerebral Part</a:t>
            </a:r>
            <a:br>
              <a:rPr lang="en-IN" sz="3200" b="1" dirty="0"/>
            </a:br>
            <a:r>
              <a:rPr lang="en-IN" sz="3200" b="1" dirty="0"/>
              <a:t>Ophthalmic artery</a:t>
            </a:r>
            <a:r>
              <a:rPr lang="en-IN" sz="3200" dirty="0"/>
              <a:t> → eye, orbit, face.</a:t>
            </a:r>
            <a:br>
              <a:rPr lang="en-IN" sz="3200" dirty="0"/>
            </a:br>
            <a:r>
              <a:rPr lang="en-IN" sz="3200" b="1" dirty="0"/>
              <a:t>Posterior communicating artery</a:t>
            </a:r>
            <a:r>
              <a:rPr lang="en-IN" sz="3200" dirty="0"/>
              <a:t> → joins posterior cerebral artery (part of Circle of Willis).</a:t>
            </a:r>
            <a:br>
              <a:rPr lang="en-IN" sz="3200" dirty="0"/>
            </a:br>
            <a:r>
              <a:rPr lang="en-IN" sz="3200" b="1" dirty="0"/>
              <a:t>Anterior choroidal artery</a:t>
            </a:r>
            <a:r>
              <a:rPr lang="en-IN" sz="3200" dirty="0"/>
              <a:t> → choroid plexus, optic tract, hippocampus, internal capsule.</a:t>
            </a:r>
            <a:br>
              <a:rPr lang="en-IN" sz="3200" dirty="0"/>
            </a:br>
            <a:r>
              <a:rPr lang="en-IN" sz="3200" b="1" dirty="0"/>
              <a:t>Terminal branches:</a:t>
            </a:r>
            <a:br>
              <a:rPr lang="en-IN" sz="3200" dirty="0"/>
            </a:br>
            <a:r>
              <a:rPr lang="en-IN" sz="3200" b="1" dirty="0"/>
              <a:t>Anterior cerebral artery (ACA)</a:t>
            </a:r>
            <a:r>
              <a:rPr lang="en-IN" sz="3200" dirty="0"/>
              <a:t> → medial surface of cerebral hemisphere.</a:t>
            </a:r>
            <a:br>
              <a:rPr lang="en-IN" sz="3200" dirty="0"/>
            </a:br>
            <a:r>
              <a:rPr lang="en-IN" sz="3200" b="1" dirty="0"/>
              <a:t>Middle cerebral artery (MCA)</a:t>
            </a:r>
            <a:r>
              <a:rPr lang="en-IN" sz="3200" dirty="0"/>
              <a:t> → lateral surface of cerebral hemisphere</a:t>
            </a:r>
          </a:p>
        </p:txBody>
      </p:sp>
    </p:spTree>
    <p:extLst>
      <p:ext uri="{BB962C8B-B14F-4D97-AF65-F5344CB8AC3E}">
        <p14:creationId xmlns:p14="http://schemas.microsoft.com/office/powerpoint/2010/main" val="42242231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8639</TotalTime>
  <Words>4993</Words>
  <Application>Microsoft Office PowerPoint</Application>
  <PresentationFormat>Widescreen</PresentationFormat>
  <Paragraphs>110</Paragraphs>
  <Slides>90</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90</vt:i4>
      </vt:variant>
    </vt:vector>
  </HeadingPairs>
  <TitlesOfParts>
    <vt:vector size="102" baseType="lpstr">
      <vt:lpstr>Agency FB</vt:lpstr>
      <vt:lpstr>Algerian</vt:lpstr>
      <vt:lpstr>Aptos</vt:lpstr>
      <vt:lpstr>Arial</vt:lpstr>
      <vt:lpstr>Arial Rounded MT Bold</vt:lpstr>
      <vt:lpstr>Bernard MT Condensed</vt:lpstr>
      <vt:lpstr>Bodoni MT Black</vt:lpstr>
      <vt:lpstr>Tw Cen MT</vt:lpstr>
      <vt:lpstr>Tw Cen MT Condensed</vt:lpstr>
      <vt:lpstr>Wingdings</vt:lpstr>
      <vt:lpstr>Wingdings 3</vt:lpstr>
      <vt:lpstr>Integral</vt:lpstr>
      <vt:lpstr>Cardiovascular system</vt:lpstr>
      <vt:lpstr>1. Introduction  The Cardiovascular System (CVS) is also called the circulatory system.  It consists of: Heart – a muscular pump. Blood vessels – arteries, veins, and capillaries. Blood – circulating fluid medium.  Together, they ensure transport of essential substances and maintain homeostasis.</vt:lpstr>
      <vt:lpstr>PowerPoint Presentation</vt:lpstr>
      <vt:lpstr>PowerPoint Presentation</vt:lpstr>
      <vt:lpstr>PowerPoint Presentation</vt:lpstr>
      <vt:lpstr>PowerPoint Presentation</vt:lpstr>
      <vt:lpstr>PowerPoint Presentation</vt:lpstr>
      <vt:lpstr>PowerPoint Presentation</vt:lpstr>
      <vt:lpstr>Applied Anatomy (Clinical Importance):  Pulse examination → radial, carotid, dorsalis pedis arteries.  Blood pressure measurement → done on brachial artery using sphygmomanometer.  Auscultation of heart sounds → diagnosis of murmurs, valve diseases.  ECG (Electrocardiogram): records heart’s electrical activity.  Coronary artery disease → narrowing/blockage of coronary arteries causes angina or myocardial infarction.  Heart failure → inability of heart to pump blood effectively.  Cardiopulmonary resuscitation (CPR): lifesaving procedure in cardiac arrest.  Venipuncture &amp; IV drug administration → knowledge of major veins required. </vt:lpstr>
      <vt:lpstr>Auscultation is the medical process of listening to the internal sounds of the body with a stethoscope, typically to examine the heart, lungs, arteries, and abdomen</vt:lpstr>
      <vt:lpstr>External Features of the Heart</vt:lpstr>
      <vt:lpstr>2. Orientation Apex: Directed downwards, forwards, and to the left. Lies in 5th left intercostal space, ~9 cm from midline.  Base: Broad upper end, directed backwards and to the right. Formed mainly by left atrium.</vt:lpstr>
      <vt:lpstr>3. Borders of the Heart Right border → formed by right atrium. Left border → formed by left ventricle &amp; part of left auricle. Inferior border → mainly right ventricle + part of left ventricle. Superior border → formed by atria and great vessels.</vt:lpstr>
      <vt:lpstr>4. Surfaces of the Heart Anterior (Sternocostal surface): Faces sternum &amp; ribs. Formed mainly by right ventricle, partly RA &amp; LV. Inferior (Diaphragmatic surface): Rests on diaphragm. Formed mainly by left ventricle + part of RV. Left surface (Pulmonary surface): Faces left lung. Formed mainly by left ventricle. Right surface (Pulmonary surface): Faces right lung. Formed mainly by right atrium.</vt:lpstr>
      <vt:lpstr>PowerPoint Presentation</vt:lpstr>
      <vt:lpstr>5. Grooves (Sulci) Grooves mark separation of chambers and carry coronary vessels. Coronary (Atrioventricular) sulcus → encircles heart; separates atria from ventricles. Anterior interventricular sulcus → between right &amp; left ventricles (front). Posterior interventricular sulcus → between ventricles (back).</vt:lpstr>
      <vt:lpstr>6. Major External Structures Auricles → small ear-like projections of atria (right &amp; left auricle). Great vessels attached at base: Superior &amp; Inferior vena cava (open into RA). Pulmonary trunk (arises from RV → lungs). 4 Pulmonary veins (open into LA). Aorta (arises from LV → systemic circulation).</vt:lpstr>
      <vt:lpstr>7. Applied Anatomy Apex beat (apical impulse): felt in left 5th intercostal space, 9 cm from midline. Surface landmarks: important for auscultation of heart sounds &amp; CPR. Grooves important surgically → contain coronary arteries &amp; cardiac veins.</vt:lpstr>
      <vt:lpstr>PowerPoint Presentation</vt:lpstr>
      <vt:lpstr>Chambers of heart  &gt; Right atrium {ra} &gt; left atrium{la} &gt; Right ventricle{rv} &gt; left ventricle{lv}</vt:lpstr>
      <vt:lpstr>Right Atrium 1. External Features Forms the right border of the heart. Has an ear-like projection → Right Auricle (increases atrial capacity). Receives: Superior vena cava (SVC) – opens at upper part of RA. Inferior vena cava (IVC) – opens at lower part. Coronary sinus – opens between IVC and tricuspid orifice. Small anterior cardiac veins.</vt:lpstr>
      <vt:lpstr>PowerPoint Presentation</vt:lpstr>
      <vt:lpstr>2. Internal Features  The right atrium is divided internally into two parts by a vertical ridge called the Crista Terminalis:</vt:lpstr>
      <vt:lpstr>A. Sinus Venarum (Posterior smooth part) Located posterior to crista terminalis. Smooth-walled region. Derived embryologically from sinus venosus. Openings present: SVC (upper part). IVC (lower part, guarded by Eustachian valve). Coronary sinus (guarded by Thebesian valve). Clinical: site where venous blood enters RA.</vt:lpstr>
      <vt:lpstr>B. Atrium Proper (Anterior rough part) Located anterior to crista terminalis. Contains musculi pectinati (parallel muscular ridges). Extends into the auricle. Helps in contraction of atrium.</vt:lpstr>
      <vt:lpstr>3. Interatrial Septum (Medial Wall of RA)  Thin partition between RA and LA. Has an oval depression → Fossa Ovalis (remnant of foramen ovale of fetal life). Raised margin → Limbus fossa ovalis.</vt:lpstr>
      <vt:lpstr>4. Tricuspid Opening  Located in inferior part of RA, leading to right ventricle.  Guarded by the Tricuspid Valve (3 cusps: anterior, posterior, septal).  Allows blood flow RA → RV during atrial contraction.</vt:lpstr>
      <vt:lpstr>Clinical importance:  Atrial septal defect (ASD) occurs when foramen ovale fails to close.  Thrombi may lodge in RA in cases of atrial fibrillation.  IVC opening valve sometimes persists as Chiari network (abnormal).</vt:lpstr>
      <vt:lpstr>PowerPoint Presentation</vt:lpstr>
      <vt:lpstr>left Atrium One of the four chambers of the heart. Acts as a receiving chamber for oxygenated blood from the lungs via the pulmonary veins. Lies posterior to the right atrium, forming the base of the heart.</vt:lpstr>
      <vt:lpstr>External Features Position: Forms most of the base (posterior surface) of the heart. Pulmonary veins: Four openings (two right, two left) drain into it. Left auricle: A small, ear-shaped muscular pouch projecting forward. Related posteriorly to: Esophagus (important in transesophageal echocardiography).</vt:lpstr>
      <vt:lpstr>Internal Features Smooth posterior wall: Receives the 4 pulmonary veins. Auricle (anterior part): Contains pectinate muscles (comb-like ridges). Interatrial septum: Separates it from right atrium; may show impression of fossa ovalis (valve of foramen ovale from fetal life). Opening into left ventricle: The left atrioventricular orifice, guarded by the bicuspid/mitral valve.</vt:lpstr>
      <vt:lpstr>PowerPoint Presentation</vt:lpstr>
      <vt:lpstr>Bicuspid (Mitral) Valve Location: Between left atrium and left ventricle. Structure: Composed of two cusps: Anterior cusp (larger, semicircular). Posterior cusp (smaller, crescentic). Cusps are attached to the fibrous ring of the AV orifice. Chordae tendineae: Fibrous cords attaching cusps to papillary muscles of left ventricle. Function: Prevents backflow of blood from left ventricle into left atrium during systole.</vt:lpstr>
      <vt:lpstr>Applied Anatomy Mitral valve stenosis: Narrowing due to rheumatic heart disease → left atrial enlargement, pulmonary congestion. Mitral regurgitation: Incompetence of valve → backflow into left atrium. Left atrial enlargement: Can compress esophagus → dysphagia. Clinical auscultation site: Apex beat (left 5th intercostal space, midclavicular line).</vt:lpstr>
      <vt:lpstr>PowerPoint Presentation</vt:lpstr>
      <vt:lpstr>right ventricle The right ventricle is one of the two pumping chambers of the heart. Function: pumps deoxygenated blood into the pulmonary trunk → lungs for oxygenation. Lies anteriorly, forming most of the sternocostal (anterior) surface of the heart.</vt:lpstr>
      <vt:lpstr>External Features Position: Forms most of the anterior (sternocostal) surface of the heart. Also contributes to inferior border. Shape: Crescent-shaped in cross-section (because left ventricle bulges into it). Apex contribution: Small part, but most of apex is by left ventricle. Grooves related: Anterior interventricular groove (with left anterior descending artery). Inferior border (sharp, rests on diaphragm). Great vessels: gives origin to pulmonary trunk at upper border.</vt:lpstr>
      <vt:lpstr>Internal Features The right ventricle cavity is divided into 2 parts: (A) Inflow tract (venous part) Receives blood from right atrium via tricuspid valve. Features: Trabeculae carneae: irregular muscular ridges. Papillary muscles (3): Anterior, Posterior, Septal. Connected to tricuspid valve cusps by chordae tendineae. Moderator band (septomarginal trabecula): Muscular band from interventricular septum to anterior papillary muscle. Carries right branch of AV bundle (important for conduction). (B) Outflow tract (arterial part / Infundibulum / Conus arteriosus) Smooth-walled region leading to pulmonary trunk. Guarded by the pulmonary valve (with 3 semilunar cusps: anterior, right, left).</vt:lpstr>
      <vt:lpstr>Applied Anatomy Ventricular septal defect (VSD): common congenital defect → blood shunts from LV → RV. Pulmonary valve stenosis: obstructs RV outflow → RV hypertrophy. Right heart failure: causes systemic venous congestion (edema, hepatomegaly). Moderator band: landmark in imaging; damage may affect conduction.</vt:lpstr>
      <vt:lpstr>PowerPoint Presentation</vt:lpstr>
      <vt:lpstr>Left Ventricle The left ventricle (LV) is the main pumping chamber of the heart. Function: pumps oxygenated blood into the aorta for systemic circulation. Thicker wall (2–3 times thicker than RV) because it pumps against high systemic resistance.</vt:lpstr>
      <vt:lpstr>External Features Position: Forms the apex of the heart. Contributes to the left border and diaphragmatic surface. Shape: Circular in cross-section (unlike crescentic RV). Grooves related: Anterior interventricular groove (with LAD artery). Posterior interventricular groove (with PDA). Great vessel: gives origin to the ascending aorta at its base.</vt:lpstr>
      <vt:lpstr>Internal Features (A) Inflow tract (posterior part) Receives blood from the left atrium through the mitral (bicuspid) valve. Features: Trabeculae carneae: finer, more delicate than in RV. Papillary muscles: 2 large ones (anterior and posterior). Each connected to both cusps of the mitral valve via chordae tendineae, preventing prolapse during systole. (B) Outflow tract (Aortic Vestibule) Smooth-walled portion leading to the aortic orifice. Guarded by the aortic valve (3 semilunar cusps: right, left, posterior).</vt:lpstr>
      <vt:lpstr>PowerPoint Presentation</vt:lpstr>
      <vt:lpstr>PowerPoint Presentation</vt:lpstr>
      <vt:lpstr>Nerve Supply of the Heart The heart is supplied by autonomic nervous system (ANS) through the cardiac plexus.   Branches from superficial cardiac plexus and deep cardiac plexus </vt:lpstr>
      <vt:lpstr>PowerPoint Presentation</vt:lpstr>
      <vt:lpstr>Blood supply   arterial supply</vt:lpstr>
      <vt:lpstr>Right Coronary Artery (RCA) One of the two main coronary arteries (other is Left Coronary Artery). Arises from the anterior aortic sinus of the ascending aorta. Runs in the right atrioventricular (coronary) sulcus. At the inferior border of the heart, curves posteriorly to reach the crux of the heart (where AV groove meets interventricular groove).</vt:lpstr>
      <vt:lpstr>PowerPoint Presentation</vt:lpstr>
      <vt:lpstr>Branches of Right Coronary Artery Conus artery → supplies conus arteriosus of right ventricle. Right atrial branches → supply right atrium. Sinoatrial (SA) nodal branch (in 60% cases, RCA gives SA nodal artery; in 40%, from LCA). Right ventricular branches → supply right ventricle (including marginal artery). Right marginal artery → runs along inferior border of heart. Posterior interventricular branch (Posterior descending artery – PDA) → runs in posterior interventricular sulcus. Supplies posterior 1/3rd of interventricular septum. Atrioventricular (AV) nodal branch → arises near crux of heart; supplies AV node.</vt:lpstr>
      <vt:lpstr>3. Areas Supplied by RCA Right atrium (except small part of interatrial septum). Most of right ventricle. Part of left ventricle (diaphragmatic surface). Posterior 1/3rd of interventricular septum. SA node (60% cases). AV node (90% cases).</vt:lpstr>
      <vt:lpstr>4. Applied Anatomy RCA dominance: If RCA gives posterior interventricular artery → called right-dominant circulation (70% of people). LCA dominance: If LCA gives PDA → left-dominant circulation (10%). Balanced: If both contribute → balanced circulation (20%). Blockage of RCA → leads to myocardial infarction, especially involving right ventricle, inferior wall of LV, and conduction system (bradycardia, heart block). RCA commonly involved in inferior wall MI.</vt:lpstr>
      <vt:lpstr>LEFT CORONARY ARTERY</vt:lpstr>
      <vt:lpstr>2. Branches of LCA Anterior Interventricular Branch (Left Anterior Descending – LAD): Runs in anterior interventricular groove to the apex. Gives: Diagonal branches → supply anterior LV wall. Septal branches → supply anterior 2/3 of interventricular septum. Circumflex Artery: Runs in left coronary (AV) sulcus to posterior surface of heart. Gives: Left marginal artery → supplies left ventricle. SA nodal branch (in 40% cases). Left Conus Artery (occasional small branch).</vt:lpstr>
      <vt:lpstr>Areas Supplied by LCA Left atrium. Most of left ventricle (except part supplied by RCA). Part of right ventricle (anterior portion). Anterior 2/3rd of interventricular septum (via septal branches of LAD). SA node (40% of people, via circumflex branch). AV node (in ~10% cases, if circumflex gives AV nodal branch).</vt:lpstr>
      <vt:lpstr>Applied Anatomy LCA is also called the “widow-maker” artery, because occlusion of proximal LAD is highly fatal. LAD occlusion → most common cause of anterior wall MI (affects LV and anterior septum). Circumflex occlusion → leads to lateral wall infarction of LV. Left dominance: If circumflex gives PDA → circulation is left-dominant (~10% cases). Coronary angiography is used to visualize RCA &amp; LCA branches in suspected ischemic heart disease.</vt:lpstr>
      <vt:lpstr>PowerPoint Presentation</vt:lpstr>
      <vt:lpstr>Coronary Sinus &amp; Venous Drainage of the HeART  The main venous channel of the heart. A wide, short venous sac (~2–3 cm long). Location: Posterior part of coronary sulcus, between left atrium and left ventricle. Opening: Opens into right atrium between the opening of the inferior vena cava (IVC) and tricuspid orifice. Guarded by a semicircular fold → Thebesian valve.</vt:lpstr>
      <vt:lpstr>. Tributaries of Coronary Sinus The coronary sinus receives most of the venous blood of the heart (~85%). Its tributaries are: Great Cardiac Vein → accompanies LAD, drains anterior LV and septum. Middle Cardiac Vein → accompanies PDA, drains posterior LV and septum. Small Cardiac Vein → runs with RCA in coronary sulcus, drains RA and RV. Posterior Vein of LV → drains diaphragmatic surface of LV. Oblique Vein of LA (Marshall’s vein) → small vein on posterior LA, embryological remnant of left SVC.</vt:lpstr>
      <vt:lpstr>Anterior Cardiac Veins Several small veins from the anterior surface of RV. Drain directly into the right atrium, not into coronary sinus. Important exception to usual venous drainage pattern.  Venae Cordis Minimae (Thebesian Veins) Numerous tiny veins within the walls of all chambers of the heart. Open directly into corresponding chambers: More numerous in right atrium &amp; right ventricle. Fewer n left atrium &amp; left ventricle. Function: provide direct venous drainage into chambers </vt:lpstr>
      <vt:lpstr>LYMPHATIC DRAINAGE:  The heart has a rich lymphatic network in the subendocardial, myocardial, and subepicardial layers. Lymph vessels begin as fine capillaries → form larger channels → drain into regional lymph nodes of thorax. Two major lymphatic trunks arise from the heart: A. Right cardiac lymph trunk B. Left cardiac lymph trunk</vt:lpstr>
      <vt:lpstr>Applied Anatomy Spread of infections &amp; tumors Infections (pericarditis, myocarditis, endocarditis) may spread via cardiac lymphatics to mediastinal nodes. Cardiac tumors (rare) and lung carcinomas may metastasize through shared lymphatic pathways. Coronary artery disease Impaired lymph drainage contributes to myocardial edema and worsens ischemic injury. Heart transplant surgery Cardiac lymphatics are severed during transplant; impaired lymph drainage may cause edema of the graft. Pericardial effusion Normally, lymphatics help clear small amounts of pericardial fluid. In blockage, fluid may accumulate → tamponade</vt:lpstr>
      <vt:lpstr>Fetal Circulation &amp; Birth Changes  Introduction Fetal circulation is adapted to: Receive oxygen &amp; nutrients from placenta (not lungs &amp; GIT). Bypass non-functional fetal lungs. Special shunts and vessels exist to ensure this.</vt:lpstr>
      <vt:lpstr>Main Features of Fetal Circulation Umbilical vein Brings oxygenated blood from placenta → fetus. Blood passes through ductus venosus (bypasses liver) → IVC. Right atrium Oxygen-rich blood from IVC directed through foramen ovale → left atrium. Less oxygenated blood from SVC goes → right ventricle → pulmonary trunk. Right ventricle &amp; pulmonary trunk Most blood bypasses lungs via ductus arteriosus → descending aorta. Descending aorta Supplies lower body &amp; returns blood via umbilical arteries → placenta for oxygenation.</vt:lpstr>
      <vt:lpstr>Changes at Birth At birth, when the umbilical cord is clamped and baby takes first breath, major circulatory changes occur: Closure of umbilical vessels Umbilical arteries → medial umbilical ligaments. Umbilical vein → ligamentum teres of liver. Ductus venosus → ligamentum venosum. Closure of foramen ovale Increased LA pressure (due to pulmonary venous return) forces septum primum against septum secundum. Forms fossa ovalis in adult. Closure of ductus arteriosus Functional closure by smooth muscle contraction (within hours). Anatomical closure in weeks → ligamentum arteriosum. Increased pulmonary circulation Lungs expand → pulmonary resistance drops → more blood flows through pulmonary arteries → left atrium. Ductus venosus closure Stops direct shunt from umbilical vein → IVC.</vt:lpstr>
      <vt:lpstr>ARTERIES OF THE BODY</vt:lpstr>
      <vt:lpstr>Arteries of thorax and abdomen aorta Definition &amp; Importance The largest artery in the human body. Origin: from the left ventricle of the heart. Function: supplies oxygenated blood to all tissues of the body except the lungs. </vt:lpstr>
      <vt:lpstr>Parts of the Aorta  A. Ascending Aorta Origin: left ventricle, at the aortic orifice. Lies within the pericardium. Branches: Right coronary artery. Left coronary artery.</vt:lpstr>
      <vt:lpstr>B. Arch of Aorta Curves upward, backward, and to the left in the superior mediastinum. Branches (classic 3): Brahiocephalic trunk → right common carotid &amp; right subclavian arteries. Left common carotid artery. Left subclavian artery. </vt:lpstr>
      <vt:lpstr>C. Descending Thoracic Aorta Extends from T4 → T12 (through posterior mediastinum). Branches: Bronchial arteries (to lungs). Esophageal arteries (to esophagus). Pericardial branches. Posterior intercostal arteries. Superior phrenic arteries (to diaphragm).</vt:lpstr>
      <vt:lpstr>D. Abdominal Aorta Begins at T12, ends at L4, dividing into right and left common iliac arteries. Branches: Visceral branches: Celiac trunk. Superior mesenteric artery (SMA). Inferior mesenteric artery (IMA). Renal arteries. Suprarenal arteries. Gonadal arteries. Parietal branches: Inferior phrenic arteries. Lumbar arteries. Median sacral artery.</vt:lpstr>
      <vt:lpstr>PowerPoint Presentation</vt:lpstr>
      <vt:lpstr>Celiac Trunk (Celiac Artery) extent and definition: A short, wide arterial trunk arising from the abdominal aorta. Origin: From the front of abdominal aorta at the level of T12 vertebra (just below aortic hiatus of diaphragm). Length: ~1.5–2 cm long. Course: Almost horizontal, runs forward and divides into 3 main branches </vt:lpstr>
      <vt:lpstr>Branches of Celiac Trunk Left Gastric Artery Smallest branch. Runs upward &amp; left, then along lesser curvature of stomach. Gives: esophageal branches, gastric branches. Splenic Artery Largest branch. Tortuous course along upper border of pancreas → hilum of spleen. Gives: Pancreatic branches. Short gastric arteries. Left gastroepiploic artery. Common Hepatic Artery Runs to the right, divides into: Proper hepatic artery → right &amp; left hepatic arteries (to liver). Right gastric artery. Gastroduodenal artery (→ right gastroepiploic &amp; superior pancreaticoduodenal).</vt:lpstr>
      <vt:lpstr>PowerPoint Presentation</vt:lpstr>
      <vt:lpstr>Superior Mesenteric Artery (SMA) Definition &amp; Extent The second unpaired ventral branch of the abdominal aorta (after the celiac trunk). Origin: Arises from the anterior surface of the abdominal aorta at te level of L1 vertebra, just below the celiac trunk. Course: Passes behind the body of the pancreas, then emerges between the pancreas and the lower part of the duodenum. Runs downward and forward within the mesentery toward the right iliac fossa. Length: Around 20–25 cm. Think of it as a “big supply line” running like a river in the mesentery, giving off tributaries (branches) to irrigate the midgut organs. </vt:lpstr>
      <vt:lpstr>Branches of SMA (A) Left-Sided Branches Inferior Pancreaticoduodenal Artery Divides into anterior &amp; posterior branches. Anastomoses with superior pancreaticoduodenal artery (from celiac trunk). Supplies: head of pancreas + duodenum. Jejunal Arteries 12–15 branches. Form arterial arcades in mesentery → supply jejunum. Ileal Arteries More numerous, with more complex arcades. Supply ileum.</vt:lpstr>
      <vt:lpstr>(B) Right-Sided Branches Middle Colic Artery Runs in transverse mesocolon. Supplies transverse colon. Right Colic Artery Supplies ascending colon. Ileocolic Artery Lowest branch, runs toward ileocecal junction. Supplies terminal ileum, cecum, appendix, and lower ascending colon.</vt:lpstr>
      <vt:lpstr>(C) Terminal Branch Ileocolic artery is often considered the terminal branch, but overall SMA continues into the mesentery distributing jejunal/ileal branches.</vt:lpstr>
      <vt:lpstr>Arteries of head and neck common carotid artery The main artery of the head and neck, supplying blood to the brain, face, and neck. Two in number: Right and Left.</vt:lpstr>
      <vt:lpstr>Extent &amp; Course Ascends vertically in the neck within the carotid sheath, lateral to trachea and esophagus. Extent: From origin → upper border of thyroid cartilage (C3–C4 level). At this point, it bifurcates into: Internal carotid artery (to brain, eye). External carotid artery (to face, neck, scalp).</vt:lpstr>
      <vt:lpstr>Branches In the neck: The common carotid artery gives no branches. At its termination → divides into: Internal carotid artery (no branches in neck, enters skull). External carotid artery (gives 8 branches: 6 in neck + 2 terminal).</vt:lpstr>
      <vt:lpstr>External Carotid Artery (ECA) One of the two terminal branches of the common carotid artery (the other being the internal carotid artery). Supplies the face, scalp, neck, jaws, tongue, pharynx, thyroid, and part of dura mater.</vt:lpstr>
      <vt:lpstr>Extent Origin: At the level of upper border of thyroid cartilage (C3–C4 vertebra), from the bifurcation of common carotid artery. Course: Ascends in the neck anteromedial to internal carotid artery initially, then becomes anterolateral. Passes deep to posterior belly of digastric and stylohyoid. Enters the parotid gland, where it terminates. Termination: Within the parotid gland → divides into its 2 terminal branches: Superficial temporal artery. Maxillary artery.</vt:lpstr>
      <vt:lpstr>Branches of External Carotid Artery Mnemonic (for 8 branches): “Some Angry Lady Figured Out PMS” (S = Superior thyroid, A = Ascending pharyngeal, L = Lingual, F = Facial, O = Occipital, P = Posterior auricular, M = Maxillary, S = Superficial temporal) (A) Anterior branches Superior thyroid artery → thyroid gland, larynx. Lingual artery → tongue. Facial artery → face, lips, tonsils, submandibular gland. (B) Posterior branches Occipital artery → scalp at back of head. Posterior auricular artery → auricle, scalp behind ear. (C) Medial branch Ascending pharyngeal artery → pharynx, prevertebral muscles, middle ear, meninges. (D) Terminal branches Maxillary artery → jaws, teeth, muscles of mastication, nasal cavity. Superficial temporal artery → scalp, parotid gland, temporalis muscle. </vt:lpstr>
      <vt:lpstr>Internal Carotid Artery (ICA) One of the two terminal branches of the common carotid artery (the other is external carotid artery). Major artery supplying the brain, eyes, forehead, and part of nose. No branches in the neck.</vt:lpstr>
      <vt:lpstr>Extent Origin: From the common carotid artery bifurcation at the upper border of thyroid cartilage (C3–C4 level). Termination: At the base of the brain, by dividing into: Anterior cerebral artery (ACA). Middle cerebral artery (MCA).</vt:lpstr>
      <vt:lpstr>Branches of Internal Carotid Artery (A) In Petrous Part Caroticotympanic arteries. Artery of pterygoid canal. (B) In Cavernous Part Cavernous branches to dura and pituitary. (C) In Cerebral Part Ophthalmic artery → eye, orbit, face. Posterior communicating artery → joins posterior cerebral artery (part of Circle of Willis). Anterior choroidal artery → choroid plexus, optic tract, hippocampus, internal capsule. Terminal branches: Anterior cerebral artery (ACA) → medial surface of cerebral hemisphere. Middle cerebral artery (MCA) → lateral surface of cerebral hemisphere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Madhu Chandana Senthil Rajan</dc:creator>
  <cp:lastModifiedBy>Madhu Chandana Senthil Rajan</cp:lastModifiedBy>
  <cp:revision>2</cp:revision>
  <dcterms:created xsi:type="dcterms:W3CDTF">2025-09-03T13:45:53Z</dcterms:created>
  <dcterms:modified xsi:type="dcterms:W3CDTF">2025-11-23T14:09:14Z</dcterms:modified>
</cp:coreProperties>
</file>